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67" r:id="rId2"/>
    <p:sldId id="268" r:id="rId3"/>
    <p:sldId id="270" r:id="rId4"/>
    <p:sldId id="274" r:id="rId5"/>
    <p:sldId id="271" r:id="rId6"/>
    <p:sldId id="260" r:id="rId7"/>
    <p:sldId id="27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120" d="100"/>
          <a:sy n="120" d="100"/>
        </p:scale>
        <p:origin x="14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55EE6F-E2E1-4FA8-850F-F8D3E1ACB724}" type="datetimeFigureOut">
              <a:rPr lang="en-US" smtClean="0"/>
              <a:t>9/14/2026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E1A655-394E-4849-AA7B-2F53A9DE7EF8}" type="slidenum">
              <a:rPr lang="en-US" smtClean="0"/>
              <a:t>‹#›</a:t>
            </a:fld>
            <a:endParaRPr lang="en-US"/>
          </a:p>
        </p:txBody>
      </p:sp>
    </p:spTree>
    <p:extLst>
      <p:ext uri="{BB962C8B-B14F-4D97-AF65-F5344CB8AC3E}">
        <p14:creationId xmlns:p14="http://schemas.microsoft.com/office/powerpoint/2010/main" val="231971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Red is what Vensure has deemed difficult to </a:t>
            </a:r>
            <a:r>
              <a:rPr lang="en-US" err="1"/>
              <a:t>accomodate</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90F5B-85F9-4AF1-84B4-1A9736B3EEB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56697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5D666-A7A6-2165-D34F-F6DA86E3817A}"/>
              </a:ext>
            </a:extLst>
          </p:cNvPr>
          <p:cNvSpPr>
            <a:spLocks noGrp="1"/>
          </p:cNvSpPr>
          <p:nvPr>
            <p:ph type="ctrTitle"/>
          </p:nvPr>
        </p:nvSpPr>
        <p:spPr>
          <a:xfrm>
            <a:off x="1524000" y="1122363"/>
            <a:ext cx="9144000" cy="2387600"/>
          </a:xfrm>
        </p:spPr>
        <p:txBody>
          <a:bodyPr anchor="b"/>
          <a:lstStyle>
            <a:lvl1pPr algn="ctr">
              <a:defRPr sz="6000" b="1" i="0">
                <a:latin typeface="Segoe UI Semibold" panose="020B0502040204020203" pitchFamily="34" charset="0"/>
                <a:cs typeface="Segoe UI Semibold" panose="020B0502040204020203"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E80C0666-B45D-485E-1B90-6123B62504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1B980A8-D8EE-A5B1-CCAA-DE7B8BBF8B65}"/>
              </a:ext>
            </a:extLst>
          </p:cNvPr>
          <p:cNvSpPr>
            <a:spLocks noGrp="1"/>
          </p:cNvSpPr>
          <p:nvPr>
            <p:ph type="dt" sz="half" idx="10"/>
          </p:nvPr>
        </p:nvSpPr>
        <p:spPr>
          <a:xfrm>
            <a:off x="838200" y="6356350"/>
            <a:ext cx="2743200" cy="365125"/>
          </a:xfrm>
          <a:prstGeom prst="rect">
            <a:avLst/>
          </a:prstGeom>
        </p:spPr>
        <p:txBody>
          <a:bodyPr/>
          <a:lstStyle/>
          <a:p>
            <a:fld id="{23CBACC3-FFFA-EE4E-9559-95D83E2EFBD0}" type="datetimeFigureOut">
              <a:rPr lang="en-US" smtClean="0"/>
              <a:t>9/14/2026</a:t>
            </a:fld>
            <a:endParaRPr lang="en-US"/>
          </a:p>
        </p:txBody>
      </p:sp>
      <p:sp>
        <p:nvSpPr>
          <p:cNvPr id="5" name="Footer Placeholder 4">
            <a:extLst>
              <a:ext uri="{FF2B5EF4-FFF2-40B4-BE49-F238E27FC236}">
                <a16:creationId xmlns:a16="http://schemas.microsoft.com/office/drawing/2014/main" id="{41ABE4F4-1583-893A-3396-71C20347570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F96B25B-591A-3343-7779-5C043FC94D49}"/>
              </a:ext>
            </a:extLst>
          </p:cNvPr>
          <p:cNvSpPr>
            <a:spLocks noGrp="1"/>
          </p:cNvSpPr>
          <p:nvPr>
            <p:ph type="sldNum" sz="quarter" idx="12"/>
          </p:nvPr>
        </p:nvSpPr>
        <p:spPr>
          <a:xfrm>
            <a:off x="8610600" y="6356350"/>
            <a:ext cx="2743200" cy="365125"/>
          </a:xfrm>
          <a:prstGeom prst="rect">
            <a:avLst/>
          </a:prstGeom>
        </p:spPr>
        <p:txBody>
          <a:bodyPr/>
          <a:lstStyle/>
          <a:p>
            <a:fld id="{F4D83B0F-E929-7845-8681-D399733EBC4F}" type="slidenum">
              <a:rPr lang="en-US" smtClean="0"/>
              <a:t>‹#›</a:t>
            </a:fld>
            <a:endParaRPr lang="en-US"/>
          </a:p>
        </p:txBody>
      </p:sp>
    </p:spTree>
    <p:extLst>
      <p:ext uri="{BB962C8B-B14F-4D97-AF65-F5344CB8AC3E}">
        <p14:creationId xmlns:p14="http://schemas.microsoft.com/office/powerpoint/2010/main" val="16055501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E5478-8D96-566E-D1C2-45769677CD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4DF4007-80CA-C7D2-EA16-1AD50A23CF6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3A6556-92E8-653F-F0A4-6C00A4AFD6A2}"/>
              </a:ext>
            </a:extLst>
          </p:cNvPr>
          <p:cNvSpPr>
            <a:spLocks noGrp="1"/>
          </p:cNvSpPr>
          <p:nvPr>
            <p:ph type="dt" sz="half" idx="10"/>
          </p:nvPr>
        </p:nvSpPr>
        <p:spPr>
          <a:xfrm>
            <a:off x="838200" y="6356350"/>
            <a:ext cx="2743200" cy="365125"/>
          </a:xfrm>
          <a:prstGeom prst="rect">
            <a:avLst/>
          </a:prstGeom>
        </p:spPr>
        <p:txBody>
          <a:bodyPr/>
          <a:lstStyle/>
          <a:p>
            <a:fld id="{23CBACC3-FFFA-EE4E-9559-95D83E2EFBD0}" type="datetimeFigureOut">
              <a:rPr lang="en-US" smtClean="0"/>
              <a:t>9/14/2026</a:t>
            </a:fld>
            <a:endParaRPr lang="en-US"/>
          </a:p>
        </p:txBody>
      </p:sp>
      <p:sp>
        <p:nvSpPr>
          <p:cNvPr id="5" name="Footer Placeholder 4">
            <a:extLst>
              <a:ext uri="{FF2B5EF4-FFF2-40B4-BE49-F238E27FC236}">
                <a16:creationId xmlns:a16="http://schemas.microsoft.com/office/drawing/2014/main" id="{04E488D7-1ECE-F3FC-41D0-ABD5C6D63C8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37A74C8-0AC0-47D1-DBC4-7DD4D5D0EFBF}"/>
              </a:ext>
            </a:extLst>
          </p:cNvPr>
          <p:cNvSpPr>
            <a:spLocks noGrp="1"/>
          </p:cNvSpPr>
          <p:nvPr>
            <p:ph type="sldNum" sz="quarter" idx="12"/>
          </p:nvPr>
        </p:nvSpPr>
        <p:spPr>
          <a:xfrm>
            <a:off x="8610600" y="6356350"/>
            <a:ext cx="2743200" cy="365125"/>
          </a:xfrm>
          <a:prstGeom prst="rect">
            <a:avLst/>
          </a:prstGeom>
        </p:spPr>
        <p:txBody>
          <a:bodyPr/>
          <a:lstStyle/>
          <a:p>
            <a:fld id="{F4D83B0F-E929-7845-8681-D399733EBC4F}" type="slidenum">
              <a:rPr lang="en-US" smtClean="0"/>
              <a:t>‹#›</a:t>
            </a:fld>
            <a:endParaRPr lang="en-US"/>
          </a:p>
        </p:txBody>
      </p:sp>
    </p:spTree>
    <p:extLst>
      <p:ext uri="{BB962C8B-B14F-4D97-AF65-F5344CB8AC3E}">
        <p14:creationId xmlns:p14="http://schemas.microsoft.com/office/powerpoint/2010/main" val="357700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B5AA7C-9B75-D909-AF5C-180F9138861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E0E3C8B-7880-E171-57F5-8A7598AF0C6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C772133-E612-B80F-FC71-40D1B6B854D5}"/>
              </a:ext>
            </a:extLst>
          </p:cNvPr>
          <p:cNvSpPr>
            <a:spLocks noGrp="1"/>
          </p:cNvSpPr>
          <p:nvPr>
            <p:ph type="dt" sz="half" idx="10"/>
          </p:nvPr>
        </p:nvSpPr>
        <p:spPr>
          <a:xfrm>
            <a:off x="838200" y="6356350"/>
            <a:ext cx="2743200" cy="365125"/>
          </a:xfrm>
          <a:prstGeom prst="rect">
            <a:avLst/>
          </a:prstGeom>
        </p:spPr>
        <p:txBody>
          <a:bodyPr/>
          <a:lstStyle/>
          <a:p>
            <a:fld id="{23CBACC3-FFFA-EE4E-9559-95D83E2EFBD0}" type="datetimeFigureOut">
              <a:rPr lang="en-US" smtClean="0"/>
              <a:t>9/14/2026</a:t>
            </a:fld>
            <a:endParaRPr lang="en-US"/>
          </a:p>
        </p:txBody>
      </p:sp>
      <p:sp>
        <p:nvSpPr>
          <p:cNvPr id="5" name="Footer Placeholder 4">
            <a:extLst>
              <a:ext uri="{FF2B5EF4-FFF2-40B4-BE49-F238E27FC236}">
                <a16:creationId xmlns:a16="http://schemas.microsoft.com/office/drawing/2014/main" id="{AB9130C9-32E4-62D4-07B5-A6D76BA5B06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ECCB02DC-B0E0-EAFC-1CFD-4D5FEA38BE2D}"/>
              </a:ext>
            </a:extLst>
          </p:cNvPr>
          <p:cNvSpPr>
            <a:spLocks noGrp="1"/>
          </p:cNvSpPr>
          <p:nvPr>
            <p:ph type="sldNum" sz="quarter" idx="12"/>
          </p:nvPr>
        </p:nvSpPr>
        <p:spPr>
          <a:xfrm>
            <a:off x="8610600" y="6356350"/>
            <a:ext cx="2743200" cy="365125"/>
          </a:xfrm>
          <a:prstGeom prst="rect">
            <a:avLst/>
          </a:prstGeom>
        </p:spPr>
        <p:txBody>
          <a:bodyPr/>
          <a:lstStyle/>
          <a:p>
            <a:fld id="{F4D83B0F-E929-7845-8681-D399733EBC4F}" type="slidenum">
              <a:rPr lang="en-US" smtClean="0"/>
              <a:t>‹#›</a:t>
            </a:fld>
            <a:endParaRPr lang="en-US"/>
          </a:p>
        </p:txBody>
      </p:sp>
    </p:spTree>
    <p:extLst>
      <p:ext uri="{BB962C8B-B14F-4D97-AF65-F5344CB8AC3E}">
        <p14:creationId xmlns:p14="http://schemas.microsoft.com/office/powerpoint/2010/main" val="26677817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BFB30-2AAE-7874-6F63-BE1B9D94335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135AC9E-9487-5961-96DC-D25181980D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898D173-9317-6B7E-B459-2BDE0584633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E48FC6-E252-6CCB-D3E1-3D68EFD5A9ED}"/>
              </a:ext>
            </a:extLst>
          </p:cNvPr>
          <p:cNvSpPr>
            <a:spLocks noGrp="1"/>
          </p:cNvSpPr>
          <p:nvPr>
            <p:ph type="dt" sz="half" idx="10"/>
          </p:nvPr>
        </p:nvSpPr>
        <p:spPr>
          <a:xfrm>
            <a:off x="838200" y="6356350"/>
            <a:ext cx="2743200" cy="365125"/>
          </a:xfrm>
          <a:prstGeom prst="rect">
            <a:avLst/>
          </a:prstGeom>
        </p:spPr>
        <p:txBody>
          <a:bodyPr/>
          <a:lstStyle/>
          <a:p>
            <a:fld id="{23CBACC3-FFFA-EE4E-9559-95D83E2EFBD0}" type="datetimeFigureOut">
              <a:rPr lang="en-US" smtClean="0"/>
              <a:t>9/14/2026</a:t>
            </a:fld>
            <a:endParaRPr lang="en-US"/>
          </a:p>
        </p:txBody>
      </p:sp>
      <p:sp>
        <p:nvSpPr>
          <p:cNvPr id="6" name="Footer Placeholder 5">
            <a:extLst>
              <a:ext uri="{FF2B5EF4-FFF2-40B4-BE49-F238E27FC236}">
                <a16:creationId xmlns:a16="http://schemas.microsoft.com/office/drawing/2014/main" id="{91BE9B41-B73C-B649-F422-FFFC4881390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DCF89D1-DCAE-321F-FD52-09F123293BFE}"/>
              </a:ext>
            </a:extLst>
          </p:cNvPr>
          <p:cNvSpPr>
            <a:spLocks noGrp="1"/>
          </p:cNvSpPr>
          <p:nvPr>
            <p:ph type="sldNum" sz="quarter" idx="12"/>
          </p:nvPr>
        </p:nvSpPr>
        <p:spPr>
          <a:xfrm>
            <a:off x="8610600" y="6356350"/>
            <a:ext cx="2743200" cy="365125"/>
          </a:xfrm>
          <a:prstGeom prst="rect">
            <a:avLst/>
          </a:prstGeom>
        </p:spPr>
        <p:txBody>
          <a:bodyPr/>
          <a:lstStyle/>
          <a:p>
            <a:fld id="{F4D83B0F-E929-7845-8681-D399733EBC4F}" type="slidenum">
              <a:rPr lang="en-US" smtClean="0"/>
              <a:t>‹#›</a:t>
            </a:fld>
            <a:endParaRPr lang="en-US"/>
          </a:p>
        </p:txBody>
      </p:sp>
    </p:spTree>
    <p:extLst>
      <p:ext uri="{BB962C8B-B14F-4D97-AF65-F5344CB8AC3E}">
        <p14:creationId xmlns:p14="http://schemas.microsoft.com/office/powerpoint/2010/main" val="2423371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2DA2A-B776-328A-5E4C-4B17E647404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AFC7E66-BFD5-2316-4946-2049BAFB31E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47EF6C-3FF6-A0A3-0DCB-84B20B1F269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1036FA2-000C-90BD-D160-6C888E3325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48E84B-CEB4-8B07-7F97-0E7FCFC7553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A559485-C088-6C58-BB5A-69DCD6ACA664}"/>
              </a:ext>
            </a:extLst>
          </p:cNvPr>
          <p:cNvSpPr>
            <a:spLocks noGrp="1"/>
          </p:cNvSpPr>
          <p:nvPr>
            <p:ph type="dt" sz="half" idx="10"/>
          </p:nvPr>
        </p:nvSpPr>
        <p:spPr>
          <a:xfrm>
            <a:off x="838200" y="6356350"/>
            <a:ext cx="2743200" cy="365125"/>
          </a:xfrm>
          <a:prstGeom prst="rect">
            <a:avLst/>
          </a:prstGeom>
        </p:spPr>
        <p:txBody>
          <a:bodyPr/>
          <a:lstStyle/>
          <a:p>
            <a:fld id="{23CBACC3-FFFA-EE4E-9559-95D83E2EFBD0}" type="datetimeFigureOut">
              <a:rPr lang="en-US" smtClean="0"/>
              <a:t>9/14/2026</a:t>
            </a:fld>
            <a:endParaRPr lang="en-US"/>
          </a:p>
        </p:txBody>
      </p:sp>
      <p:sp>
        <p:nvSpPr>
          <p:cNvPr id="8" name="Footer Placeholder 7">
            <a:extLst>
              <a:ext uri="{FF2B5EF4-FFF2-40B4-BE49-F238E27FC236}">
                <a16:creationId xmlns:a16="http://schemas.microsoft.com/office/drawing/2014/main" id="{8C462283-98E1-1D40-430E-AA5B9CFC67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8B18367-2EA5-71AC-A2EB-2AAFC2020FAA}"/>
              </a:ext>
            </a:extLst>
          </p:cNvPr>
          <p:cNvSpPr>
            <a:spLocks noGrp="1"/>
          </p:cNvSpPr>
          <p:nvPr>
            <p:ph type="sldNum" sz="quarter" idx="12"/>
          </p:nvPr>
        </p:nvSpPr>
        <p:spPr>
          <a:xfrm>
            <a:off x="8610600" y="6356350"/>
            <a:ext cx="2743200" cy="365125"/>
          </a:xfrm>
          <a:prstGeom prst="rect">
            <a:avLst/>
          </a:prstGeom>
        </p:spPr>
        <p:txBody>
          <a:bodyPr/>
          <a:lstStyle/>
          <a:p>
            <a:fld id="{F4D83B0F-E929-7845-8681-D399733EBC4F}" type="slidenum">
              <a:rPr lang="en-US" smtClean="0"/>
              <a:t>‹#›</a:t>
            </a:fld>
            <a:endParaRPr lang="en-US"/>
          </a:p>
        </p:txBody>
      </p:sp>
    </p:spTree>
    <p:extLst>
      <p:ext uri="{BB962C8B-B14F-4D97-AF65-F5344CB8AC3E}">
        <p14:creationId xmlns:p14="http://schemas.microsoft.com/office/powerpoint/2010/main" val="4118405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D55B5-849A-22B3-C32B-2EBCDDBEE1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4B657CD-3FEB-2BB4-1555-260F74B580F0}"/>
              </a:ext>
            </a:extLst>
          </p:cNvPr>
          <p:cNvSpPr>
            <a:spLocks noGrp="1"/>
          </p:cNvSpPr>
          <p:nvPr>
            <p:ph type="dt" sz="half" idx="10"/>
          </p:nvPr>
        </p:nvSpPr>
        <p:spPr>
          <a:xfrm>
            <a:off x="838200" y="6356350"/>
            <a:ext cx="2743200" cy="365125"/>
          </a:xfrm>
          <a:prstGeom prst="rect">
            <a:avLst/>
          </a:prstGeom>
        </p:spPr>
        <p:txBody>
          <a:bodyPr/>
          <a:lstStyle/>
          <a:p>
            <a:fld id="{23CBACC3-FFFA-EE4E-9559-95D83E2EFBD0}" type="datetimeFigureOut">
              <a:rPr lang="en-US" smtClean="0"/>
              <a:t>9/14/2026</a:t>
            </a:fld>
            <a:endParaRPr lang="en-US"/>
          </a:p>
        </p:txBody>
      </p:sp>
      <p:sp>
        <p:nvSpPr>
          <p:cNvPr id="4" name="Footer Placeholder 3">
            <a:extLst>
              <a:ext uri="{FF2B5EF4-FFF2-40B4-BE49-F238E27FC236}">
                <a16:creationId xmlns:a16="http://schemas.microsoft.com/office/drawing/2014/main" id="{D070D9FD-271E-B1AB-61D9-2960C547A2F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9B7C0502-8C56-79F3-89C9-89A17A9A4F44}"/>
              </a:ext>
            </a:extLst>
          </p:cNvPr>
          <p:cNvSpPr>
            <a:spLocks noGrp="1"/>
          </p:cNvSpPr>
          <p:nvPr>
            <p:ph type="sldNum" sz="quarter" idx="12"/>
          </p:nvPr>
        </p:nvSpPr>
        <p:spPr>
          <a:xfrm>
            <a:off x="8610600" y="6356350"/>
            <a:ext cx="2743200" cy="365125"/>
          </a:xfrm>
          <a:prstGeom prst="rect">
            <a:avLst/>
          </a:prstGeom>
        </p:spPr>
        <p:txBody>
          <a:bodyPr/>
          <a:lstStyle/>
          <a:p>
            <a:fld id="{F4D83B0F-E929-7845-8681-D399733EBC4F}" type="slidenum">
              <a:rPr lang="en-US" smtClean="0"/>
              <a:t>‹#›</a:t>
            </a:fld>
            <a:endParaRPr lang="en-US"/>
          </a:p>
        </p:txBody>
      </p:sp>
    </p:spTree>
    <p:extLst>
      <p:ext uri="{BB962C8B-B14F-4D97-AF65-F5344CB8AC3E}">
        <p14:creationId xmlns:p14="http://schemas.microsoft.com/office/powerpoint/2010/main" val="3247791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179968-7BB7-ACB6-C68D-B3C023343497}"/>
              </a:ext>
            </a:extLst>
          </p:cNvPr>
          <p:cNvSpPr>
            <a:spLocks noGrp="1"/>
          </p:cNvSpPr>
          <p:nvPr>
            <p:ph type="dt" sz="half" idx="10"/>
          </p:nvPr>
        </p:nvSpPr>
        <p:spPr>
          <a:xfrm>
            <a:off x="838200" y="6356350"/>
            <a:ext cx="2743200" cy="365125"/>
          </a:xfrm>
          <a:prstGeom prst="rect">
            <a:avLst/>
          </a:prstGeom>
        </p:spPr>
        <p:txBody>
          <a:bodyPr/>
          <a:lstStyle/>
          <a:p>
            <a:fld id="{23CBACC3-FFFA-EE4E-9559-95D83E2EFBD0}" type="datetimeFigureOut">
              <a:rPr lang="en-US" smtClean="0"/>
              <a:t>9/14/2026</a:t>
            </a:fld>
            <a:endParaRPr lang="en-US"/>
          </a:p>
        </p:txBody>
      </p:sp>
      <p:sp>
        <p:nvSpPr>
          <p:cNvPr id="3" name="Footer Placeholder 2">
            <a:extLst>
              <a:ext uri="{FF2B5EF4-FFF2-40B4-BE49-F238E27FC236}">
                <a16:creationId xmlns:a16="http://schemas.microsoft.com/office/drawing/2014/main" id="{23076CB3-494C-4917-58FE-A29B76A6308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222C8E6C-0415-2D1A-4D2E-CB875B5B344B}"/>
              </a:ext>
            </a:extLst>
          </p:cNvPr>
          <p:cNvSpPr>
            <a:spLocks noGrp="1"/>
          </p:cNvSpPr>
          <p:nvPr>
            <p:ph type="sldNum" sz="quarter" idx="12"/>
          </p:nvPr>
        </p:nvSpPr>
        <p:spPr>
          <a:xfrm>
            <a:off x="8610600" y="6356350"/>
            <a:ext cx="2743200" cy="365125"/>
          </a:xfrm>
          <a:prstGeom prst="rect">
            <a:avLst/>
          </a:prstGeom>
        </p:spPr>
        <p:txBody>
          <a:bodyPr/>
          <a:lstStyle/>
          <a:p>
            <a:fld id="{F4D83B0F-E929-7845-8681-D399733EBC4F}" type="slidenum">
              <a:rPr lang="en-US" smtClean="0"/>
              <a:t>‹#›</a:t>
            </a:fld>
            <a:endParaRPr lang="en-US"/>
          </a:p>
        </p:txBody>
      </p:sp>
    </p:spTree>
    <p:extLst>
      <p:ext uri="{BB962C8B-B14F-4D97-AF65-F5344CB8AC3E}">
        <p14:creationId xmlns:p14="http://schemas.microsoft.com/office/powerpoint/2010/main" val="39889830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3B685-9831-43C1-6F65-BAA5E220F0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972D796-BAE3-9A25-798E-9F25CB834D3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E1E628A-2C71-02C4-5592-A332779B33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63E3DA3-023B-9342-EDE1-1F5F6FDBA0FF}"/>
              </a:ext>
            </a:extLst>
          </p:cNvPr>
          <p:cNvSpPr>
            <a:spLocks noGrp="1"/>
          </p:cNvSpPr>
          <p:nvPr>
            <p:ph type="dt" sz="half" idx="10"/>
          </p:nvPr>
        </p:nvSpPr>
        <p:spPr>
          <a:xfrm>
            <a:off x="838200" y="6356350"/>
            <a:ext cx="2743200" cy="365125"/>
          </a:xfrm>
          <a:prstGeom prst="rect">
            <a:avLst/>
          </a:prstGeom>
        </p:spPr>
        <p:txBody>
          <a:bodyPr/>
          <a:lstStyle/>
          <a:p>
            <a:fld id="{23CBACC3-FFFA-EE4E-9559-95D83E2EFBD0}" type="datetimeFigureOut">
              <a:rPr lang="en-US" smtClean="0"/>
              <a:t>9/14/2026</a:t>
            </a:fld>
            <a:endParaRPr lang="en-US"/>
          </a:p>
        </p:txBody>
      </p:sp>
      <p:sp>
        <p:nvSpPr>
          <p:cNvPr id="6" name="Footer Placeholder 5">
            <a:extLst>
              <a:ext uri="{FF2B5EF4-FFF2-40B4-BE49-F238E27FC236}">
                <a16:creationId xmlns:a16="http://schemas.microsoft.com/office/drawing/2014/main" id="{54697D69-0BCB-1EF0-0A69-C126B15FBC4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B17CF76-7034-0E5E-0BF8-CC0CA50073EC}"/>
              </a:ext>
            </a:extLst>
          </p:cNvPr>
          <p:cNvSpPr>
            <a:spLocks noGrp="1"/>
          </p:cNvSpPr>
          <p:nvPr>
            <p:ph type="sldNum" sz="quarter" idx="12"/>
          </p:nvPr>
        </p:nvSpPr>
        <p:spPr>
          <a:xfrm>
            <a:off x="8610600" y="6356350"/>
            <a:ext cx="2743200" cy="365125"/>
          </a:xfrm>
          <a:prstGeom prst="rect">
            <a:avLst/>
          </a:prstGeom>
        </p:spPr>
        <p:txBody>
          <a:bodyPr/>
          <a:lstStyle/>
          <a:p>
            <a:fld id="{F4D83B0F-E929-7845-8681-D399733EBC4F}" type="slidenum">
              <a:rPr lang="en-US" smtClean="0"/>
              <a:t>‹#›</a:t>
            </a:fld>
            <a:endParaRPr lang="en-US"/>
          </a:p>
        </p:txBody>
      </p:sp>
    </p:spTree>
    <p:extLst>
      <p:ext uri="{BB962C8B-B14F-4D97-AF65-F5344CB8AC3E}">
        <p14:creationId xmlns:p14="http://schemas.microsoft.com/office/powerpoint/2010/main" val="1302612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7C6909-8033-4DBE-B92B-F0749C0D49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85B35F0-267F-F7DC-EC9D-711B44C876E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1A9406A-5B1C-2325-9598-7ED1456360B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D39AC5E-03D6-F6E5-CC8B-061E4620667C}"/>
              </a:ext>
            </a:extLst>
          </p:cNvPr>
          <p:cNvSpPr>
            <a:spLocks noGrp="1"/>
          </p:cNvSpPr>
          <p:nvPr>
            <p:ph type="dt" sz="half" idx="10"/>
          </p:nvPr>
        </p:nvSpPr>
        <p:spPr>
          <a:xfrm>
            <a:off x="838200" y="6356350"/>
            <a:ext cx="2743200" cy="365125"/>
          </a:xfrm>
          <a:prstGeom prst="rect">
            <a:avLst/>
          </a:prstGeom>
        </p:spPr>
        <p:txBody>
          <a:bodyPr/>
          <a:lstStyle/>
          <a:p>
            <a:fld id="{23CBACC3-FFFA-EE4E-9559-95D83E2EFBD0}" type="datetimeFigureOut">
              <a:rPr lang="en-US" smtClean="0"/>
              <a:t>9/14/2026</a:t>
            </a:fld>
            <a:endParaRPr lang="en-US"/>
          </a:p>
        </p:txBody>
      </p:sp>
      <p:sp>
        <p:nvSpPr>
          <p:cNvPr id="6" name="Footer Placeholder 5">
            <a:extLst>
              <a:ext uri="{FF2B5EF4-FFF2-40B4-BE49-F238E27FC236}">
                <a16:creationId xmlns:a16="http://schemas.microsoft.com/office/drawing/2014/main" id="{3261DBD3-BF1F-BE24-5110-DEF98C5FDE5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24EC9AB-042F-0AC0-F9F2-2A6861829B67}"/>
              </a:ext>
            </a:extLst>
          </p:cNvPr>
          <p:cNvSpPr>
            <a:spLocks noGrp="1"/>
          </p:cNvSpPr>
          <p:nvPr>
            <p:ph type="sldNum" sz="quarter" idx="12"/>
          </p:nvPr>
        </p:nvSpPr>
        <p:spPr>
          <a:xfrm>
            <a:off x="8610600" y="6356350"/>
            <a:ext cx="2743200" cy="365125"/>
          </a:xfrm>
          <a:prstGeom prst="rect">
            <a:avLst/>
          </a:prstGeom>
        </p:spPr>
        <p:txBody>
          <a:bodyPr/>
          <a:lstStyle/>
          <a:p>
            <a:fld id="{F4D83B0F-E929-7845-8681-D399733EBC4F}" type="slidenum">
              <a:rPr lang="en-US" smtClean="0"/>
              <a:t>‹#›</a:t>
            </a:fld>
            <a:endParaRPr lang="en-US"/>
          </a:p>
        </p:txBody>
      </p:sp>
    </p:spTree>
    <p:extLst>
      <p:ext uri="{BB962C8B-B14F-4D97-AF65-F5344CB8AC3E}">
        <p14:creationId xmlns:p14="http://schemas.microsoft.com/office/powerpoint/2010/main" val="3338584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546F9A-2728-88C2-7237-1886925593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096D49-6431-764A-35DB-9DD2D244A3E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5A62A3-F00E-6E2E-7E8C-9E728AA1B09F}"/>
              </a:ext>
            </a:extLst>
          </p:cNvPr>
          <p:cNvSpPr>
            <a:spLocks noGrp="1"/>
          </p:cNvSpPr>
          <p:nvPr>
            <p:ph type="dt" sz="half" idx="10"/>
          </p:nvPr>
        </p:nvSpPr>
        <p:spPr>
          <a:xfrm>
            <a:off x="838200" y="6356350"/>
            <a:ext cx="2743200" cy="365125"/>
          </a:xfrm>
          <a:prstGeom prst="rect">
            <a:avLst/>
          </a:prstGeom>
        </p:spPr>
        <p:txBody>
          <a:bodyPr/>
          <a:lstStyle/>
          <a:p>
            <a:fld id="{23CBACC3-FFFA-EE4E-9559-95D83E2EFBD0}" type="datetimeFigureOut">
              <a:rPr lang="en-US" smtClean="0"/>
              <a:t>9/14/2026</a:t>
            </a:fld>
            <a:endParaRPr lang="en-US"/>
          </a:p>
        </p:txBody>
      </p:sp>
      <p:sp>
        <p:nvSpPr>
          <p:cNvPr id="5" name="Footer Placeholder 4">
            <a:extLst>
              <a:ext uri="{FF2B5EF4-FFF2-40B4-BE49-F238E27FC236}">
                <a16:creationId xmlns:a16="http://schemas.microsoft.com/office/drawing/2014/main" id="{5F980968-334D-C46E-32D0-7D436BB71E0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AA12E74-79D3-75E0-0E8E-0925DCBBC928}"/>
              </a:ext>
            </a:extLst>
          </p:cNvPr>
          <p:cNvSpPr>
            <a:spLocks noGrp="1"/>
          </p:cNvSpPr>
          <p:nvPr>
            <p:ph type="sldNum" sz="quarter" idx="12"/>
          </p:nvPr>
        </p:nvSpPr>
        <p:spPr>
          <a:xfrm>
            <a:off x="8610600" y="6356350"/>
            <a:ext cx="2743200" cy="365125"/>
          </a:xfrm>
          <a:prstGeom prst="rect">
            <a:avLst/>
          </a:prstGeom>
        </p:spPr>
        <p:txBody>
          <a:bodyPr/>
          <a:lstStyle/>
          <a:p>
            <a:fld id="{F4D83B0F-E929-7845-8681-D399733EBC4F}" type="slidenum">
              <a:rPr lang="en-US" smtClean="0"/>
              <a:t>‹#›</a:t>
            </a:fld>
            <a:endParaRPr lang="en-US"/>
          </a:p>
        </p:txBody>
      </p:sp>
    </p:spTree>
    <p:extLst>
      <p:ext uri="{BB962C8B-B14F-4D97-AF65-F5344CB8AC3E}">
        <p14:creationId xmlns:p14="http://schemas.microsoft.com/office/powerpoint/2010/main" val="2382208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40C632-7F23-452F-2AB7-5901EE05D89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2892858-4856-4D3F-7488-3C7F7A49A82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4EEE77-DEAA-A52A-D2E1-26384A708527}"/>
              </a:ext>
            </a:extLst>
          </p:cNvPr>
          <p:cNvSpPr>
            <a:spLocks noGrp="1"/>
          </p:cNvSpPr>
          <p:nvPr>
            <p:ph type="dt" sz="half" idx="10"/>
          </p:nvPr>
        </p:nvSpPr>
        <p:spPr>
          <a:xfrm>
            <a:off x="838200" y="6356350"/>
            <a:ext cx="2743200" cy="365125"/>
          </a:xfrm>
          <a:prstGeom prst="rect">
            <a:avLst/>
          </a:prstGeom>
        </p:spPr>
        <p:txBody>
          <a:bodyPr/>
          <a:lstStyle/>
          <a:p>
            <a:fld id="{23CBACC3-FFFA-EE4E-9559-95D83E2EFBD0}" type="datetimeFigureOut">
              <a:rPr lang="en-US" smtClean="0"/>
              <a:t>9/14/2026</a:t>
            </a:fld>
            <a:endParaRPr lang="en-US"/>
          </a:p>
        </p:txBody>
      </p:sp>
      <p:sp>
        <p:nvSpPr>
          <p:cNvPr id="5" name="Footer Placeholder 4">
            <a:extLst>
              <a:ext uri="{FF2B5EF4-FFF2-40B4-BE49-F238E27FC236}">
                <a16:creationId xmlns:a16="http://schemas.microsoft.com/office/drawing/2014/main" id="{7BEF6035-323E-D5BC-5D01-3F85F8ACE4D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1DB30CA-6F76-3B21-2457-ECA1CBDBA2AC}"/>
              </a:ext>
            </a:extLst>
          </p:cNvPr>
          <p:cNvSpPr>
            <a:spLocks noGrp="1"/>
          </p:cNvSpPr>
          <p:nvPr>
            <p:ph type="sldNum" sz="quarter" idx="12"/>
          </p:nvPr>
        </p:nvSpPr>
        <p:spPr>
          <a:xfrm>
            <a:off x="8610600" y="6356350"/>
            <a:ext cx="2743200" cy="365125"/>
          </a:xfrm>
          <a:prstGeom prst="rect">
            <a:avLst/>
          </a:prstGeom>
        </p:spPr>
        <p:txBody>
          <a:bodyPr/>
          <a:lstStyle/>
          <a:p>
            <a:fld id="{F4D83B0F-E929-7845-8681-D399733EBC4F}" type="slidenum">
              <a:rPr lang="en-US" smtClean="0"/>
              <a:t>‹#›</a:t>
            </a:fld>
            <a:endParaRPr lang="en-US"/>
          </a:p>
        </p:txBody>
      </p:sp>
    </p:spTree>
    <p:extLst>
      <p:ext uri="{BB962C8B-B14F-4D97-AF65-F5344CB8AC3E}">
        <p14:creationId xmlns:p14="http://schemas.microsoft.com/office/powerpoint/2010/main" val="3679092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26366F-8A7E-98C0-77A8-78A9541EC5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4863103-CE4B-390E-37CD-651D98BBD2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Graphic 11">
            <a:extLst>
              <a:ext uri="{FF2B5EF4-FFF2-40B4-BE49-F238E27FC236}">
                <a16:creationId xmlns:a16="http://schemas.microsoft.com/office/drawing/2014/main" id="{A8ED987C-8598-3167-6E14-FB1D92542A82}"/>
              </a:ext>
            </a:extLst>
          </p:cNvPr>
          <p:cNvPicPr>
            <a:picLocks noChangeAspect="1"/>
          </p:cNvPicPr>
          <p:nvPr userDrawn="1"/>
        </p:nvPicPr>
        <p:blipFill>
          <a:blip>
            <a:extLst>
              <a:ext uri="{96DAC541-7B7A-43D3-8B79-37D633B846F1}">
                <asvg:svgBlip xmlns:asvg="http://schemas.microsoft.com/office/drawing/2016/SVG/main" r:embed="rId14"/>
              </a:ext>
            </a:extLst>
          </a:blip>
          <a:stretch>
            <a:fillRect/>
          </a:stretch>
        </p:blipFill>
        <p:spPr>
          <a:xfrm>
            <a:off x="838200" y="6176964"/>
            <a:ext cx="1828800" cy="220717"/>
          </a:xfrm>
          <a:prstGeom prst="rect">
            <a:avLst/>
          </a:prstGeom>
        </p:spPr>
      </p:pic>
    </p:spTree>
    <p:extLst>
      <p:ext uri="{BB962C8B-B14F-4D97-AF65-F5344CB8AC3E}">
        <p14:creationId xmlns:p14="http://schemas.microsoft.com/office/powerpoint/2010/main" val="373616662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b="1" i="0" kern="1200">
          <a:solidFill>
            <a:schemeClr val="tx1"/>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Inter" panose="02000503000000020004" pitchFamily="2" charset="0"/>
          <a:ea typeface="Inter" panose="02000503000000020004"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Inter" panose="02000503000000020004" pitchFamily="2" charset="0"/>
          <a:ea typeface="Inter" panose="02000503000000020004"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Inter" panose="02000503000000020004" pitchFamily="2" charset="0"/>
          <a:ea typeface="Inter" panose="02000503000000020004"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nter" panose="02000503000000020004" pitchFamily="2" charset="0"/>
          <a:ea typeface="Inter" panose="02000503000000020004"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Inter" panose="02000503000000020004" pitchFamily="2" charset="0"/>
          <a:ea typeface="Inter" panose="02000503000000020004"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04CE5-184C-BCE0-FF83-75513CB460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1C1EEA-1213-94CB-F49E-A51490D207BE}"/>
              </a:ext>
            </a:extLst>
          </p:cNvPr>
          <p:cNvSpPr>
            <a:spLocks noGrp="1"/>
          </p:cNvSpPr>
          <p:nvPr>
            <p:ph type="title"/>
          </p:nvPr>
        </p:nvSpPr>
        <p:spPr>
          <a:xfrm>
            <a:off x="108858" y="0"/>
            <a:ext cx="10515600" cy="1325563"/>
          </a:xfrm>
        </p:spPr>
        <p:txBody>
          <a:bodyPr/>
          <a:lstStyle/>
          <a:p>
            <a:r>
              <a:rPr lang="en-US">
                <a:solidFill>
                  <a:schemeClr val="accent3"/>
                </a:solidFill>
              </a:rPr>
              <a:t>Responsibilities of ThrivePass</a:t>
            </a:r>
            <a:r>
              <a:rPr lang="en-US">
                <a:solidFill>
                  <a:schemeClr val="accent1"/>
                </a:solidFill>
              </a:rPr>
              <a:t>.</a:t>
            </a:r>
          </a:p>
        </p:txBody>
      </p:sp>
      <p:sp>
        <p:nvSpPr>
          <p:cNvPr id="10" name="AutoShape 8">
            <a:extLst>
              <a:ext uri="{FF2B5EF4-FFF2-40B4-BE49-F238E27FC236}">
                <a16:creationId xmlns:a16="http://schemas.microsoft.com/office/drawing/2014/main" id="{4D83A94E-83D5-B364-E03F-D5C7F5FCD5F0}"/>
              </a:ext>
            </a:extLst>
          </p:cNvPr>
          <p:cNvSpPr>
            <a:spLocks noChangeAspect="1" noChangeArrowheads="1"/>
          </p:cNvSpPr>
          <p:nvPr/>
        </p:nvSpPr>
        <p:spPr bwMode="auto">
          <a:xfrm>
            <a:off x="6095999" y="3428999"/>
            <a:ext cx="3766457" cy="376645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20307"/>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C21C0A6A-0527-1D1E-415D-8F8FC5818723}"/>
              </a:ext>
            </a:extLst>
          </p:cNvPr>
          <p:cNvSpPr txBox="1"/>
          <p:nvPr/>
        </p:nvSpPr>
        <p:spPr>
          <a:xfrm>
            <a:off x="517071" y="1196131"/>
            <a:ext cx="11566071" cy="5163529"/>
          </a:xfrm>
          <a:prstGeom prst="rect">
            <a:avLst/>
          </a:prstGeom>
          <a:noFill/>
        </p:spPr>
        <p:txBody>
          <a:bodyPr wrap="square" rtlCol="0">
            <a:spAutoFit/>
          </a:bodyPr>
          <a:lstStyle/>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20307"/>
                </a:solidFill>
                <a:effectLst/>
                <a:uLnTx/>
                <a:uFillTx/>
                <a:latin typeface="Aptos" panose="02110004020202020204"/>
                <a:ea typeface="+mn-ea"/>
                <a:cs typeface="+mn-cs"/>
              </a:rPr>
              <a:t>Group, Plan &amp; rate set up via use of data provided to our system via APIs </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20307"/>
                </a:solidFill>
                <a:effectLst/>
                <a:uLnTx/>
                <a:uFillTx/>
                <a:latin typeface="Aptos" panose="02110004020202020204"/>
                <a:ea typeface="+mn-ea"/>
                <a:cs typeface="+mn-cs"/>
              </a:rPr>
              <a:t>COBRA Administration; Identifying QBs and QLEs</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20307"/>
                </a:solidFill>
                <a:effectLst/>
                <a:uLnTx/>
                <a:uFillTx/>
                <a:latin typeface="Aptos" panose="02110004020202020204"/>
                <a:ea typeface="+mn-ea"/>
                <a:cs typeface="+mn-cs"/>
              </a:rPr>
              <a:t>Applying Federal &amp; State continuation</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20307"/>
                </a:solidFill>
                <a:effectLst/>
                <a:uLnTx/>
                <a:uFillTx/>
                <a:latin typeface="Aptos" panose="02110004020202020204"/>
                <a:ea typeface="+mn-ea"/>
                <a:cs typeface="+mn-cs"/>
              </a:rPr>
              <a:t>Remitting QB payments back to PEO</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20307"/>
                </a:solidFill>
                <a:effectLst/>
                <a:uLnTx/>
                <a:uFillTx/>
                <a:latin typeface="Aptos" panose="02110004020202020204"/>
                <a:ea typeface="+mn-ea"/>
                <a:cs typeface="+mn-cs"/>
              </a:rPr>
              <a:t>Managing termination of coverage for non-payment, age-offs, etc. </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020307"/>
                </a:solidFill>
                <a:effectLst/>
                <a:uLnTx/>
                <a:uFillTx/>
                <a:latin typeface="Aptos" panose="02110004020202020204"/>
                <a:ea typeface="+mn-ea"/>
                <a:cs typeface="+mn-cs"/>
              </a:rPr>
              <a:t>Client Renewal verification (once PEO provides updated rates) </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a:ln>
                <a:noFill/>
              </a:ln>
              <a:solidFill>
                <a:srgbClr val="020307"/>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69420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95DC9-EE01-D6F7-8688-A77A25C272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0C8A29-1DF6-2EED-D2CF-EF9ACC4CBE9F}"/>
              </a:ext>
            </a:extLst>
          </p:cNvPr>
          <p:cNvSpPr>
            <a:spLocks noGrp="1"/>
          </p:cNvSpPr>
          <p:nvPr>
            <p:ph type="title"/>
          </p:nvPr>
        </p:nvSpPr>
        <p:spPr>
          <a:xfrm>
            <a:off x="108858" y="0"/>
            <a:ext cx="10515600" cy="1325563"/>
          </a:xfrm>
        </p:spPr>
        <p:txBody>
          <a:bodyPr/>
          <a:lstStyle/>
          <a:p>
            <a:r>
              <a:rPr lang="en-US">
                <a:solidFill>
                  <a:schemeClr val="accent3"/>
                </a:solidFill>
              </a:rPr>
              <a:t>Responsibilities of the PEO</a:t>
            </a:r>
            <a:r>
              <a:rPr lang="en-US">
                <a:solidFill>
                  <a:schemeClr val="accent1"/>
                </a:solidFill>
              </a:rPr>
              <a:t>.</a:t>
            </a:r>
          </a:p>
        </p:txBody>
      </p:sp>
      <p:sp>
        <p:nvSpPr>
          <p:cNvPr id="10" name="AutoShape 8">
            <a:extLst>
              <a:ext uri="{FF2B5EF4-FFF2-40B4-BE49-F238E27FC236}">
                <a16:creationId xmlns:a16="http://schemas.microsoft.com/office/drawing/2014/main" id="{E06A9118-A2E2-CE59-F802-654AA64B0129}"/>
              </a:ext>
            </a:extLst>
          </p:cNvPr>
          <p:cNvSpPr>
            <a:spLocks noChangeAspect="1" noChangeArrowheads="1"/>
          </p:cNvSpPr>
          <p:nvPr/>
        </p:nvSpPr>
        <p:spPr bwMode="auto">
          <a:xfrm>
            <a:off x="6095999" y="3428999"/>
            <a:ext cx="3766457" cy="376645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20307"/>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3BC809C3-12C9-25A9-42AE-A5A922EAB0A8}"/>
              </a:ext>
            </a:extLst>
          </p:cNvPr>
          <p:cNvSpPr txBox="1"/>
          <p:nvPr/>
        </p:nvSpPr>
        <p:spPr>
          <a:xfrm>
            <a:off x="383721" y="958006"/>
            <a:ext cx="11566071" cy="4318362"/>
          </a:xfrm>
          <a:prstGeom prst="rect">
            <a:avLst/>
          </a:prstGeom>
          <a:noFill/>
        </p:spPr>
        <p:txBody>
          <a:bodyPr wrap="square" rtlCol="0">
            <a:spAutoFit/>
          </a:bodyPr>
          <a:lstStyle/>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20307"/>
                </a:solidFill>
                <a:effectLst/>
                <a:uLnTx/>
                <a:uFillTx/>
                <a:latin typeface="Aptos" panose="02110004020202020204"/>
                <a:ea typeface="+mn-ea"/>
                <a:cs typeface="+mn-cs"/>
              </a:rPr>
              <a:t>Communication of client renewals for COBRA OE</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20307"/>
                </a:solidFill>
                <a:effectLst/>
                <a:uLnTx/>
                <a:uFillTx/>
                <a:latin typeface="Aptos" panose="02110004020202020204"/>
                <a:ea typeface="+mn-ea"/>
                <a:cs typeface="+mn-cs"/>
              </a:rPr>
              <a:t>Review of COBRA processed reports </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20307"/>
                </a:solidFill>
                <a:effectLst/>
                <a:uLnTx/>
                <a:uFillTx/>
                <a:latin typeface="Aptos" panose="02110004020202020204"/>
                <a:ea typeface="+mn-ea"/>
                <a:cs typeface="+mn-cs"/>
              </a:rPr>
              <a:t>Maintaining COBRA eligibility contact information</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20307"/>
                </a:solidFill>
                <a:effectLst/>
                <a:uLnTx/>
                <a:uFillTx/>
                <a:latin typeface="Aptos" panose="02110004020202020204"/>
                <a:ea typeface="+mn-ea"/>
                <a:cs typeface="+mn-cs"/>
              </a:rPr>
              <a:t>Potentially communicating client terminations if there are special instructions for terminating coverage.</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20307"/>
                </a:solidFill>
                <a:effectLst/>
                <a:uLnTx/>
                <a:uFillTx/>
                <a:latin typeface="Aptos" panose="02110004020202020204"/>
                <a:ea typeface="+mn-ea"/>
                <a:cs typeface="+mn-cs"/>
              </a:rPr>
              <a:t>Annual mapping for the pre-tax renewal</a:t>
            </a:r>
          </a:p>
          <a:p>
            <a:pPr marL="285750" marR="0" lvl="0" indent="-285750" algn="l" defTabSz="914400" rtl="0" eaLnBrk="1" fontAlgn="auto" latinLnBrk="0" hangingPunct="1">
              <a:lnSpc>
                <a:spcPct val="2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20307"/>
                </a:solidFill>
                <a:effectLst/>
                <a:uLnTx/>
                <a:uFillTx/>
                <a:latin typeface="Aptos" panose="02110004020202020204"/>
                <a:ea typeface="+mn-ea"/>
                <a:cs typeface="+mn-cs"/>
              </a:rPr>
              <a:t>Timely Invoice Reconciliation </a:t>
            </a:r>
          </a:p>
        </p:txBody>
      </p:sp>
    </p:spTree>
    <p:extLst>
      <p:ext uri="{BB962C8B-B14F-4D97-AF65-F5344CB8AC3E}">
        <p14:creationId xmlns:p14="http://schemas.microsoft.com/office/powerpoint/2010/main" val="173990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881AF-A62F-7E60-E664-F5BB1537FDF8}"/>
              </a:ext>
            </a:extLst>
          </p:cNvPr>
          <p:cNvSpPr>
            <a:spLocks noGrp="1"/>
          </p:cNvSpPr>
          <p:nvPr>
            <p:ph type="title"/>
          </p:nvPr>
        </p:nvSpPr>
        <p:spPr>
          <a:xfrm>
            <a:off x="212124" y="183894"/>
            <a:ext cx="10515600" cy="821124"/>
          </a:xfrm>
        </p:spPr>
        <p:txBody>
          <a:bodyPr/>
          <a:lstStyle/>
          <a:p>
            <a:r>
              <a:rPr lang="en-US" dirty="0">
                <a:solidFill>
                  <a:schemeClr val="accent3"/>
                </a:solidFill>
              </a:rPr>
              <a:t>COBRA Requirements</a:t>
            </a:r>
            <a:endParaRPr lang="en-US" dirty="0"/>
          </a:p>
        </p:txBody>
      </p:sp>
      <p:sp>
        <p:nvSpPr>
          <p:cNvPr id="6" name="TextBox 5">
            <a:extLst>
              <a:ext uri="{FF2B5EF4-FFF2-40B4-BE49-F238E27FC236}">
                <a16:creationId xmlns:a16="http://schemas.microsoft.com/office/drawing/2014/main" id="{9770197F-40FB-CFCA-1786-E141E1B9C4A4}"/>
              </a:ext>
            </a:extLst>
          </p:cNvPr>
          <p:cNvSpPr txBox="1"/>
          <p:nvPr/>
        </p:nvSpPr>
        <p:spPr>
          <a:xfrm>
            <a:off x="780535" y="857129"/>
            <a:ext cx="10515600" cy="5493812"/>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500" b="0" i="0" u="none" strike="noStrike" kern="1200" cap="none" spc="0" normalizeH="0" baseline="0" noProof="0" dirty="0">
                <a:ln>
                  <a:noFill/>
                </a:ln>
                <a:effectLst/>
                <a:uLnTx/>
                <a:uFillTx/>
                <a:latin typeface="Aptos" panose="02110004020202020204"/>
                <a:ea typeface="+mn-ea"/>
                <a:cs typeface="+mn-cs"/>
              </a:rPr>
              <a:t>Web service user and Service Provider roles established</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500" b="0" i="0" u="none" strike="noStrike" kern="1200" cap="none" spc="0" normalizeH="0" baseline="0" noProof="0" dirty="0">
                <a:ln>
                  <a:noFill/>
                </a:ln>
                <a:effectLst/>
                <a:uLnTx/>
                <a:uFillTx/>
                <a:latin typeface="Aptos" panose="02110004020202020204"/>
                <a:ea typeface="+mn-ea"/>
                <a:cs typeface="+mn-cs"/>
              </a:rPr>
              <a:t>Plan descriptions typically must be 40 characters or less.  We have a plan name character limit of 50 characters</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500" b="0" i="0" u="none" strike="noStrike" kern="1200" cap="none" spc="0" normalizeH="0" baseline="0" noProof="0" dirty="0">
                <a:ln>
                  <a:noFill/>
                </a:ln>
                <a:effectLst/>
                <a:uLnTx/>
                <a:uFillTx/>
                <a:latin typeface="Aptos" panose="02110004020202020204"/>
                <a:ea typeface="+mn-ea"/>
                <a:cs typeface="+mn-cs"/>
              </a:rPr>
              <a:t>Unique plan descriptions.  Once implemented, plan descriptions should not be updated</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500" b="0" i="0" u="none" strike="noStrike" kern="1200" cap="none" spc="0" normalizeH="0" baseline="0" noProof="0" dirty="0">
                <a:ln>
                  <a:noFill/>
                </a:ln>
                <a:effectLst/>
                <a:uLnTx/>
                <a:uFillTx/>
                <a:latin typeface="Aptos" panose="02110004020202020204"/>
                <a:ea typeface="+mn-ea"/>
                <a:cs typeface="+mn-cs"/>
              </a:rPr>
              <a:t>Plans flagged as COBRA Electable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500" b="0" i="0" u="none" strike="noStrike" kern="1200" cap="none" spc="0" normalizeH="0" baseline="0" noProof="0" dirty="0">
                <a:ln>
                  <a:noFill/>
                </a:ln>
                <a:effectLst/>
                <a:uLnTx/>
                <a:uFillTx/>
                <a:latin typeface="Aptos" panose="02110004020202020204"/>
                <a:ea typeface="+mn-ea"/>
                <a:cs typeface="+mn-cs"/>
              </a:rPr>
              <a:t>Flag client sponsored plans – Requirement for reporting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500" b="0" i="0" u="none" strike="noStrike" kern="1200" cap="none" spc="0" normalizeH="0" baseline="0" noProof="0" dirty="0">
                <a:ln>
                  <a:noFill/>
                </a:ln>
                <a:effectLst/>
                <a:uLnTx/>
                <a:uFillTx/>
                <a:latin typeface="Aptos" panose="02110004020202020204"/>
                <a:ea typeface="+mn-ea"/>
                <a:cs typeface="+mn-cs"/>
              </a:rPr>
              <a:t>Mapping is provided during implementation and maintained by PEO</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500" b="0" i="0" u="none" strike="noStrike" kern="1200" cap="none" spc="0" normalizeH="0" baseline="0" noProof="0" dirty="0">
                <a:ln>
                  <a:noFill/>
                </a:ln>
                <a:effectLst/>
                <a:uLnTx/>
                <a:uFillTx/>
                <a:latin typeface="Aptos" panose="02110004020202020204"/>
                <a:ea typeface="+mn-ea"/>
                <a:cs typeface="+mn-cs"/>
              </a:rPr>
              <a:t>Domestic Partner (DP) Plan IDs should only be populated/tied to the main plan and not vice versa.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500" b="0" i="0" u="none" strike="noStrike" kern="1200" cap="none" spc="0" normalizeH="0" baseline="0" noProof="0" dirty="0">
                <a:ln>
                  <a:noFill/>
                </a:ln>
                <a:effectLst/>
                <a:uLnTx/>
                <a:uFillTx/>
                <a:latin typeface="Aptos" panose="02110004020202020204"/>
                <a:ea typeface="+mn-ea"/>
                <a:cs typeface="+mn-cs"/>
              </a:rPr>
              <a:t>When building new plans, checking the COBRA eligible box should be the last step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500" b="0" i="0" u="none" strike="noStrike" kern="1200" cap="none" spc="0" normalizeH="0" baseline="0" noProof="0" dirty="0">
                <a:ln>
                  <a:noFill/>
                </a:ln>
                <a:effectLst/>
                <a:uLnTx/>
                <a:uFillTx/>
                <a:latin typeface="Aptos" panose="02110004020202020204"/>
                <a:ea typeface="+mn-ea"/>
                <a:cs typeface="+mn-cs"/>
              </a:rPr>
              <a:t>Premium and billing rate groups named differently if both are populated</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500" b="0" i="0" u="none" strike="noStrike" kern="1200" cap="none" spc="0" normalizeH="0" baseline="0" noProof="0" dirty="0">
                <a:ln>
                  <a:noFill/>
                </a:ln>
                <a:effectLst/>
                <a:uLnTx/>
                <a:uFillTx/>
                <a:latin typeface="Aptos" panose="02110004020202020204"/>
                <a:ea typeface="+mn-ea"/>
                <a:cs typeface="+mn-cs"/>
              </a:rPr>
              <a:t>When adding a new rate period, all coverage tiers should be updated at the same time and use the same rate effective date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500" b="0" i="0" u="none" strike="noStrike" kern="1200" cap="none" spc="0" normalizeH="0" baseline="0" noProof="0" dirty="0">
                <a:ln>
                  <a:noFill/>
                </a:ln>
                <a:effectLst/>
                <a:uLnTx/>
                <a:uFillTx/>
                <a:latin typeface="Aptos" panose="02110004020202020204"/>
                <a:ea typeface="+mn-ea"/>
                <a:cs typeface="+mn-cs"/>
              </a:rPr>
              <a:t>Review the COBRA Processed reports regularly for accuracy.  Any missed QBs will need to be entered in the portal for the Specific Rights Notice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500" b="0" i="0" u="none" strike="noStrike" kern="1200" cap="none" spc="0" normalizeH="0" baseline="0" noProof="0" dirty="0">
                <a:ln>
                  <a:noFill/>
                </a:ln>
                <a:effectLst/>
                <a:uLnTx/>
                <a:uFillTx/>
                <a:latin typeface="Aptos" panose="02110004020202020204"/>
                <a:ea typeface="+mn-ea"/>
                <a:cs typeface="+mn-cs"/>
              </a:rPr>
              <a:t>If you are adding a new rate structure (risk factor, rate band, regional etc.) please inform ThrivePass at least 30 days in advance on the Renewal Addendum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500" b="0" i="0" u="none" strike="noStrike" kern="1200" cap="none" spc="0" normalizeH="0" baseline="0" noProof="0" dirty="0">
                <a:ln>
                  <a:noFill/>
                </a:ln>
                <a:effectLst/>
                <a:uLnTx/>
                <a:uFillTx/>
                <a:latin typeface="Aptos" panose="02110004020202020204"/>
                <a:ea typeface="+mn-ea"/>
                <a:cs typeface="+mn-cs"/>
              </a:rPr>
              <a:t>Plans with age banded rates are defaulted to renew at the beginning of the plan year based on age. Example: If the QB’s birthday is 7/5 and the plan year is 1/1, when will the rate increase? – Rate will increase 1/1/2026.</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500" b="0" i="0" u="none" strike="noStrike" kern="1200" cap="none" spc="0" normalizeH="0" baseline="0" noProof="0" dirty="0">
                <a:ln>
                  <a:noFill/>
                </a:ln>
                <a:effectLst/>
                <a:uLnTx/>
                <a:uFillTx/>
                <a:latin typeface="Aptos" panose="02110004020202020204"/>
                <a:ea typeface="+mn-ea"/>
                <a:cs typeface="+mn-cs"/>
              </a:rPr>
              <a:t>If a plan is changed from risk factor to rate group or vice versa, for the API integration to work correctly, the PEO will need to create a new plan (do not update the existing plan)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500" b="0" i="0" u="none" strike="noStrike" kern="1200" cap="none" spc="0" normalizeH="0" baseline="0" noProof="0" dirty="0">
                <a:ln>
                  <a:noFill/>
                </a:ln>
                <a:effectLst/>
                <a:uLnTx/>
                <a:uFillTx/>
                <a:latin typeface="Aptos" panose="02110004020202020204"/>
                <a:ea typeface="+mn-ea"/>
                <a:cs typeface="+mn-cs"/>
              </a:rPr>
              <a:t>Provide new plan year SBC’s every year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500" b="0" i="0" u="none" kern="1200" cap="none" spc="0" normalizeH="0" baseline="0" noProof="0" dirty="0">
                <a:ln>
                  <a:noFill/>
                </a:ln>
                <a:effectLst/>
                <a:uLnTx/>
                <a:uFillTx/>
                <a:latin typeface="Aptos" panose="02110004020202020204"/>
                <a:ea typeface="+mn-ea"/>
                <a:cs typeface="+mn-cs"/>
              </a:rPr>
              <a:t>All plans are defaulted to an end of month benefit termination type. FSA will be set up as event based. If you have plans with a different benefit termination type</a:t>
            </a:r>
            <a:endParaRPr kumimoji="0" lang="en-US" sz="1500" b="0" i="0" u="none" kern="1200" cap="none" spc="0" normalizeH="0" baseline="0" noProof="0" dirty="0">
              <a:ln>
                <a:noFill/>
              </a:ln>
              <a:effectLst/>
              <a:highlight>
                <a:srgbClr val="FFFF00"/>
              </a:highlight>
              <a:uLnTx/>
              <a:uFillTx/>
              <a:latin typeface="Aptos" panose="02110004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20307"/>
              </a:solidFill>
              <a:effectLst/>
              <a:highlight>
                <a:srgbClr val="FFFF00"/>
              </a:highligh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20307"/>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93315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7CA18-B27A-61FD-2E1C-A1DFDC104963}"/>
              </a:ext>
            </a:extLst>
          </p:cNvPr>
          <p:cNvSpPr>
            <a:spLocks noGrp="1"/>
          </p:cNvSpPr>
          <p:nvPr>
            <p:ph type="title"/>
          </p:nvPr>
        </p:nvSpPr>
        <p:spPr>
          <a:xfrm>
            <a:off x="144378" y="0"/>
            <a:ext cx="11045792" cy="1020913"/>
          </a:xfrm>
        </p:spPr>
        <p:txBody>
          <a:bodyPr>
            <a:normAutofit fontScale="90000"/>
          </a:bodyPr>
          <a:lstStyle/>
          <a:p>
            <a:r>
              <a:rPr lang="en-US"/>
              <a:t>Effect, if these requirements don’t happen</a:t>
            </a:r>
          </a:p>
        </p:txBody>
      </p:sp>
      <p:graphicFrame>
        <p:nvGraphicFramePr>
          <p:cNvPr id="6" name="Table 5">
            <a:extLst>
              <a:ext uri="{FF2B5EF4-FFF2-40B4-BE49-F238E27FC236}">
                <a16:creationId xmlns:a16="http://schemas.microsoft.com/office/drawing/2014/main" id="{B6AFC9C8-3670-EA8B-6F6C-624C809B1C56}"/>
              </a:ext>
            </a:extLst>
          </p:cNvPr>
          <p:cNvGraphicFramePr>
            <a:graphicFrameLocks noGrp="1"/>
          </p:cNvGraphicFramePr>
          <p:nvPr/>
        </p:nvGraphicFramePr>
        <p:xfrm>
          <a:off x="218624" y="833390"/>
          <a:ext cx="11635020" cy="5669392"/>
        </p:xfrm>
        <a:graphic>
          <a:graphicData uri="http://schemas.openxmlformats.org/drawingml/2006/table">
            <a:tbl>
              <a:tblPr firstRow="1" bandRow="1">
                <a:tableStyleId>{5C22544A-7EE6-4342-B048-85BDC9FD1C3A}</a:tableStyleId>
              </a:tblPr>
              <a:tblGrid>
                <a:gridCol w="4354814">
                  <a:extLst>
                    <a:ext uri="{9D8B030D-6E8A-4147-A177-3AD203B41FA5}">
                      <a16:colId xmlns:a16="http://schemas.microsoft.com/office/drawing/2014/main" val="3228102183"/>
                    </a:ext>
                  </a:extLst>
                </a:gridCol>
                <a:gridCol w="7280206">
                  <a:extLst>
                    <a:ext uri="{9D8B030D-6E8A-4147-A177-3AD203B41FA5}">
                      <a16:colId xmlns:a16="http://schemas.microsoft.com/office/drawing/2014/main" val="3709293040"/>
                    </a:ext>
                  </a:extLst>
                </a:gridCol>
              </a:tblGrid>
              <a:tr h="296417">
                <a:tc>
                  <a:txBody>
                    <a:bodyPr/>
                    <a:lstStyle/>
                    <a:p>
                      <a:r>
                        <a:rPr lang="en-US" sz="1200"/>
                        <a:t>Requirement</a:t>
                      </a:r>
                    </a:p>
                  </a:txBody>
                  <a:tcPr/>
                </a:tc>
                <a:tc>
                  <a:txBody>
                    <a:bodyPr/>
                    <a:lstStyle/>
                    <a:p>
                      <a:r>
                        <a:rPr lang="en-US" sz="1200"/>
                        <a:t>Effect if not followed </a:t>
                      </a:r>
                    </a:p>
                  </a:txBody>
                  <a:tcPr/>
                </a:tc>
                <a:extLst>
                  <a:ext uri="{0D108BD9-81ED-4DB2-BD59-A6C34878D82A}">
                    <a16:rowId xmlns:a16="http://schemas.microsoft.com/office/drawing/2014/main" val="2815575520"/>
                  </a:ext>
                </a:extLst>
              </a:tr>
              <a:tr h="328346">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a:t>1. Web service user </a:t>
                      </a:r>
                    </a:p>
                  </a:txBody>
                  <a:tcPr/>
                </a:tc>
                <a:tc>
                  <a:txBody>
                    <a:bodyPr/>
                    <a:lstStyle/>
                    <a:p>
                      <a:r>
                        <a:rPr lang="en-US" sz="1200"/>
                        <a:t>No access to the data through APIs</a:t>
                      </a:r>
                    </a:p>
                  </a:txBody>
                  <a:tcPr/>
                </a:tc>
                <a:extLst>
                  <a:ext uri="{0D108BD9-81ED-4DB2-BD59-A6C34878D82A}">
                    <a16:rowId xmlns:a16="http://schemas.microsoft.com/office/drawing/2014/main" val="4244505081"/>
                  </a:ext>
                </a:extLst>
              </a:tr>
              <a:tr h="281248">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a:t>2. Service Provider roles</a:t>
                      </a:r>
                    </a:p>
                  </a:txBody>
                  <a:tcPr/>
                </a:tc>
                <a:tc>
                  <a:txBody>
                    <a:bodyPr/>
                    <a:lstStyle/>
                    <a:p>
                      <a:r>
                        <a:rPr lang="en-US" sz="1200"/>
                        <a:t>No access to the UI, requires dev to investigate issues through raw data</a:t>
                      </a:r>
                    </a:p>
                  </a:txBody>
                  <a:tcPr/>
                </a:tc>
                <a:extLst>
                  <a:ext uri="{0D108BD9-81ED-4DB2-BD59-A6C34878D82A}">
                    <a16:rowId xmlns:a16="http://schemas.microsoft.com/office/drawing/2014/main" val="1065785460"/>
                  </a:ext>
                </a:extLst>
              </a:tr>
              <a:tr h="328346">
                <a:tc>
                  <a:txBody>
                    <a:bodyPr/>
                    <a:lstStyle/>
                    <a:p>
                      <a:pPr marL="0" indent="0">
                        <a:buFont typeface="+mj-lt"/>
                        <a:buNone/>
                      </a:pPr>
                      <a:r>
                        <a:rPr lang="en-US" sz="1200"/>
                        <a:t>3. Plan descriptions character limits</a:t>
                      </a:r>
                    </a:p>
                  </a:txBody>
                  <a:tcPr/>
                </a:tc>
                <a:tc>
                  <a:txBody>
                    <a:bodyPr/>
                    <a:lstStyle/>
                    <a:p>
                      <a:r>
                        <a:rPr lang="en-US" sz="1200"/>
                        <a:t>Plan will error out upon import</a:t>
                      </a:r>
                    </a:p>
                  </a:txBody>
                  <a:tcPr/>
                </a:tc>
                <a:extLst>
                  <a:ext uri="{0D108BD9-81ED-4DB2-BD59-A6C34878D82A}">
                    <a16:rowId xmlns:a16="http://schemas.microsoft.com/office/drawing/2014/main" val="1718345053"/>
                  </a:ext>
                </a:extLst>
              </a:tr>
              <a:tr h="271045">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a:t>4. Plans flagged as COBRA Electable </a:t>
                      </a:r>
                    </a:p>
                  </a:txBody>
                  <a:tcPr/>
                </a:tc>
                <a:tc>
                  <a:txBody>
                    <a:bodyPr/>
                    <a:lstStyle/>
                    <a:p>
                      <a:r>
                        <a:rPr lang="en-US" sz="1200"/>
                        <a:t>We will not pull in plans unless they flagged CORBA Electable </a:t>
                      </a:r>
                    </a:p>
                  </a:txBody>
                  <a:tcPr/>
                </a:tc>
                <a:extLst>
                  <a:ext uri="{0D108BD9-81ED-4DB2-BD59-A6C34878D82A}">
                    <a16:rowId xmlns:a16="http://schemas.microsoft.com/office/drawing/2014/main" val="3935523684"/>
                  </a:ext>
                </a:extLst>
              </a:tr>
              <a:tr h="493412">
                <a:tc>
                  <a:txBody>
                    <a:bodyPr/>
                    <a:lstStyle/>
                    <a:p>
                      <a:pPr marL="0" indent="0">
                        <a:buFont typeface="+mj-lt"/>
                        <a:buNone/>
                      </a:pPr>
                      <a:r>
                        <a:rPr lang="en-US" sz="1200"/>
                        <a:t>5. Flag client sponsored plans </a:t>
                      </a:r>
                    </a:p>
                  </a:txBody>
                  <a:tcPr/>
                </a:tc>
                <a:tc>
                  <a:txBody>
                    <a:bodyPr/>
                    <a:lstStyle/>
                    <a:p>
                      <a:r>
                        <a:rPr lang="en-US" sz="1200"/>
                        <a:t>Indicates CSP vs MHP.  If changed later, new plans will be created affecting QBs and potentially not updating rates.  </a:t>
                      </a:r>
                      <a:r>
                        <a:rPr lang="en-US" sz="1200" err="1"/>
                        <a:t>Tabulera</a:t>
                      </a:r>
                      <a:r>
                        <a:rPr lang="en-US" sz="1200"/>
                        <a:t> and invoice recon implications </a:t>
                      </a:r>
                    </a:p>
                  </a:txBody>
                  <a:tcPr/>
                </a:tc>
                <a:extLst>
                  <a:ext uri="{0D108BD9-81ED-4DB2-BD59-A6C34878D82A}">
                    <a16:rowId xmlns:a16="http://schemas.microsoft.com/office/drawing/2014/main" val="457528202"/>
                  </a:ext>
                </a:extLst>
              </a:tr>
              <a:tr h="310392">
                <a:tc>
                  <a:txBody>
                    <a:bodyPr/>
                    <a:lstStyle/>
                    <a:p>
                      <a:pPr marL="0" indent="0">
                        <a:buFont typeface="+mj-lt"/>
                        <a:buNone/>
                      </a:pPr>
                      <a:r>
                        <a:rPr lang="en-US" sz="1200"/>
                        <a:t>6. Mapping maintenance </a:t>
                      </a:r>
                    </a:p>
                  </a:txBody>
                  <a:tcPr/>
                </a:tc>
                <a:tc>
                  <a:txBody>
                    <a:bodyPr/>
                    <a:lstStyle/>
                    <a:p>
                      <a:r>
                        <a:rPr lang="en-US" sz="1200"/>
                        <a:t>Mapping term codes to non-COBRA eligible.  New relationship types, coverage tiers </a:t>
                      </a:r>
                      <a:r>
                        <a:rPr lang="en-US" sz="1200" err="1"/>
                        <a:t>etc</a:t>
                      </a:r>
                      <a:r>
                        <a:rPr lang="en-US" sz="1200"/>
                        <a:t> could cause errors </a:t>
                      </a:r>
                    </a:p>
                  </a:txBody>
                  <a:tcPr/>
                </a:tc>
                <a:extLst>
                  <a:ext uri="{0D108BD9-81ED-4DB2-BD59-A6C34878D82A}">
                    <a16:rowId xmlns:a16="http://schemas.microsoft.com/office/drawing/2014/main" val="414556085"/>
                  </a:ext>
                </a:extLst>
              </a:tr>
              <a:tr h="328346">
                <a:tc>
                  <a:txBody>
                    <a:bodyPr/>
                    <a:lstStyle/>
                    <a:p>
                      <a:pPr marL="0" indent="0">
                        <a:buFont typeface="+mj-lt"/>
                        <a:buNone/>
                      </a:pPr>
                      <a:r>
                        <a:rPr lang="en-US" sz="1200"/>
                        <a:t>7. DP plan set up</a:t>
                      </a:r>
                    </a:p>
                  </a:txBody>
                  <a:tcPr/>
                </a:tc>
                <a:tc>
                  <a:txBody>
                    <a:bodyPr/>
                    <a:lstStyle/>
                    <a:p>
                      <a:r>
                        <a:rPr lang="en-US" sz="1200"/>
                        <a:t>Plans will error out </a:t>
                      </a:r>
                    </a:p>
                  </a:txBody>
                  <a:tcPr/>
                </a:tc>
                <a:extLst>
                  <a:ext uri="{0D108BD9-81ED-4DB2-BD59-A6C34878D82A}">
                    <a16:rowId xmlns:a16="http://schemas.microsoft.com/office/drawing/2014/main" val="1960094757"/>
                  </a:ext>
                </a:extLst>
              </a:tr>
              <a:tr h="334007">
                <a:tc>
                  <a:txBody>
                    <a:bodyPr/>
                    <a:lstStyle/>
                    <a:p>
                      <a:pPr marL="0" indent="0">
                        <a:buFont typeface="+mj-lt"/>
                        <a:buNone/>
                      </a:pPr>
                      <a:r>
                        <a:rPr lang="en-US" sz="1200"/>
                        <a:t>8. Checking the CORBA electable flag as last step of plan build</a:t>
                      </a:r>
                    </a:p>
                  </a:txBody>
                  <a:tcPr/>
                </a:tc>
                <a:tc>
                  <a:txBody>
                    <a:bodyPr/>
                    <a:lstStyle/>
                    <a:p>
                      <a:r>
                        <a:rPr lang="en-US" sz="1200"/>
                        <a:t>Run the risk of pulling in plan data before plan is fully built out</a:t>
                      </a:r>
                    </a:p>
                  </a:txBody>
                  <a:tcPr/>
                </a:tc>
                <a:extLst>
                  <a:ext uri="{0D108BD9-81ED-4DB2-BD59-A6C34878D82A}">
                    <a16:rowId xmlns:a16="http://schemas.microsoft.com/office/drawing/2014/main" val="2479746232"/>
                  </a:ext>
                </a:extLst>
              </a:tr>
              <a:tr h="293068">
                <a:tc>
                  <a:txBody>
                    <a:bodyPr/>
                    <a:lstStyle/>
                    <a:p>
                      <a:pPr marL="0" indent="0">
                        <a:buFont typeface="+mj-lt"/>
                        <a:buNone/>
                      </a:pPr>
                      <a:r>
                        <a:rPr lang="en-US" sz="1200"/>
                        <a:t>9. Premium and billing rate groups named differently </a:t>
                      </a:r>
                    </a:p>
                  </a:txBody>
                  <a:tcPr/>
                </a:tc>
                <a:tc>
                  <a:txBody>
                    <a:bodyPr/>
                    <a:lstStyle/>
                    <a:p>
                      <a:r>
                        <a:rPr lang="en-US" sz="1200"/>
                        <a:t>Logic in place to determine premium vs billing rate groups</a:t>
                      </a:r>
                    </a:p>
                  </a:txBody>
                  <a:tcPr/>
                </a:tc>
                <a:extLst>
                  <a:ext uri="{0D108BD9-81ED-4DB2-BD59-A6C34878D82A}">
                    <a16:rowId xmlns:a16="http://schemas.microsoft.com/office/drawing/2014/main" val="2717885277"/>
                  </a:ext>
                </a:extLst>
              </a:tr>
              <a:tr h="294161">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a:t>10. Updating all overage tiers simultaneously</a:t>
                      </a:r>
                    </a:p>
                  </a:txBody>
                  <a:tcPr/>
                </a:tc>
                <a:tc>
                  <a:txBody>
                    <a:bodyPr/>
                    <a:lstStyle/>
                    <a:p>
                      <a:r>
                        <a:rPr lang="en-US" sz="1200"/>
                        <a:t>Rate period will be updated with the most recent rate effective date</a:t>
                      </a:r>
                    </a:p>
                  </a:txBody>
                  <a:tcPr/>
                </a:tc>
                <a:extLst>
                  <a:ext uri="{0D108BD9-81ED-4DB2-BD59-A6C34878D82A}">
                    <a16:rowId xmlns:a16="http://schemas.microsoft.com/office/drawing/2014/main" val="4261675119"/>
                  </a:ext>
                </a:extLst>
              </a:tr>
              <a:tr h="0">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a:t>11. Consistent rate effective date used for all overage tiers</a:t>
                      </a:r>
                    </a:p>
                  </a:txBody>
                  <a:tcPr/>
                </a:tc>
                <a:tc>
                  <a:txBody>
                    <a:bodyPr/>
                    <a:lstStyle/>
                    <a:p>
                      <a:r>
                        <a:rPr lang="en-US" sz="1200"/>
                        <a:t>Rate period will be updated with the most recent rate effective date</a:t>
                      </a:r>
                    </a:p>
                  </a:txBody>
                  <a:tcPr/>
                </a:tc>
                <a:extLst>
                  <a:ext uri="{0D108BD9-81ED-4DB2-BD59-A6C34878D82A}">
                    <a16:rowId xmlns:a16="http://schemas.microsoft.com/office/drawing/2014/main" val="2209906114"/>
                  </a:ext>
                </a:extLst>
              </a:tr>
              <a:tr h="288120">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a:t>12. Communicating rate structure adds/changes in advance</a:t>
                      </a:r>
                    </a:p>
                  </a:txBody>
                  <a:tcPr/>
                </a:tc>
                <a:tc>
                  <a:txBody>
                    <a:bodyPr/>
                    <a:lstStyle/>
                    <a:p>
                      <a:r>
                        <a:rPr lang="en-US" sz="1200"/>
                        <a:t>Allows us sufficient time to update logic and complete testing</a:t>
                      </a:r>
                    </a:p>
                  </a:txBody>
                  <a:tcPr/>
                </a:tc>
                <a:extLst>
                  <a:ext uri="{0D108BD9-81ED-4DB2-BD59-A6C34878D82A}">
                    <a16:rowId xmlns:a16="http://schemas.microsoft.com/office/drawing/2014/main" val="396499087"/>
                  </a:ext>
                </a:extLst>
              </a:tr>
              <a:tr h="293615">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a:t>13. Review COBRA Processed Reports</a:t>
                      </a:r>
                    </a:p>
                  </a:txBody>
                  <a:tcPr/>
                </a:tc>
                <a:tc>
                  <a:txBody>
                    <a:bodyPr/>
                    <a:lstStyle/>
                    <a:p>
                      <a:r>
                        <a:rPr lang="en-US" sz="1200"/>
                        <a:t>PEOs responsibility to ensure if anyone is missed, they are added in the portal for the Specific Rights Notice </a:t>
                      </a:r>
                    </a:p>
                  </a:txBody>
                  <a:tcPr/>
                </a:tc>
                <a:extLst>
                  <a:ext uri="{0D108BD9-81ED-4DB2-BD59-A6C34878D82A}">
                    <a16:rowId xmlns:a16="http://schemas.microsoft.com/office/drawing/2014/main" val="1098982612"/>
                  </a:ext>
                </a:extLst>
              </a:tr>
              <a:tr h="272418">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a:t>14. Age Banded Plan Logic </a:t>
                      </a:r>
                    </a:p>
                  </a:txBody>
                  <a:tcPr/>
                </a:tc>
                <a:tc>
                  <a:txBody>
                    <a:bodyPr/>
                    <a:lstStyle/>
                    <a:p>
                      <a:r>
                        <a:rPr lang="en-US" sz="1200"/>
                        <a:t>Our defaulted logic will determine rates based on age and when rates will renew</a:t>
                      </a:r>
                    </a:p>
                  </a:txBody>
                  <a:tcPr/>
                </a:tc>
                <a:extLst>
                  <a:ext uri="{0D108BD9-81ED-4DB2-BD59-A6C34878D82A}">
                    <a16:rowId xmlns:a16="http://schemas.microsoft.com/office/drawing/2014/main" val="4105929490"/>
                  </a:ext>
                </a:extLst>
              </a:tr>
              <a:tr h="328346">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a:t>15. Create new plan if rates are changing from RF to rate group</a:t>
                      </a:r>
                    </a:p>
                  </a:txBody>
                  <a:tcPr/>
                </a:tc>
                <a:tc>
                  <a:txBody>
                    <a:bodyPr/>
                    <a:lstStyle/>
                    <a:p>
                      <a:r>
                        <a:rPr lang="en-US" sz="1200"/>
                        <a:t>New plans will be automatically created in our system</a:t>
                      </a:r>
                    </a:p>
                  </a:txBody>
                  <a:tcPr/>
                </a:tc>
                <a:extLst>
                  <a:ext uri="{0D108BD9-81ED-4DB2-BD59-A6C34878D82A}">
                    <a16:rowId xmlns:a16="http://schemas.microsoft.com/office/drawing/2014/main" val="1966333041"/>
                  </a:ext>
                </a:extLst>
              </a:tr>
              <a:tr h="328346">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a:t>16. SBCs provided</a:t>
                      </a:r>
                    </a:p>
                  </a:txBody>
                  <a:tcPr/>
                </a:tc>
                <a:tc>
                  <a:txBody>
                    <a:bodyPr/>
                    <a:lstStyle/>
                    <a:p>
                      <a:r>
                        <a:rPr lang="en-US" sz="1200"/>
                        <a:t>For COBRA administration and support </a:t>
                      </a:r>
                    </a:p>
                  </a:txBody>
                  <a:tcPr/>
                </a:tc>
                <a:extLst>
                  <a:ext uri="{0D108BD9-81ED-4DB2-BD59-A6C34878D82A}">
                    <a16:rowId xmlns:a16="http://schemas.microsoft.com/office/drawing/2014/main" val="3010079777"/>
                  </a:ext>
                </a:extLst>
              </a:tr>
              <a:tr h="320262">
                <a:tc>
                  <a:txBody>
                    <a:bodyPr/>
                    <a:lstStyle/>
                    <a:p>
                      <a:pPr marL="0" marR="0" lvl="0" indent="0" algn="l" defTabSz="914400" rtl="0" eaLnBrk="1" fontAlgn="auto" latinLnBrk="0" hangingPunct="1">
                        <a:lnSpc>
                          <a:spcPct val="100000"/>
                        </a:lnSpc>
                        <a:spcBef>
                          <a:spcPts val="0"/>
                        </a:spcBef>
                        <a:spcAft>
                          <a:spcPts val="0"/>
                        </a:spcAft>
                        <a:buClrTx/>
                        <a:buSzTx/>
                        <a:buFont typeface="+mj-lt"/>
                        <a:buNone/>
                        <a:tabLst/>
                        <a:defRPr/>
                      </a:pPr>
                      <a:r>
                        <a:rPr lang="en-US" sz="1200"/>
                        <a:t>17. Plan benefit termination rule defaulted to end of month</a:t>
                      </a:r>
                    </a:p>
                  </a:txBody>
                  <a:tcPr/>
                </a:tc>
                <a:tc>
                  <a:txBody>
                    <a:bodyPr/>
                    <a:lstStyle/>
                    <a:p>
                      <a:r>
                        <a:rPr lang="en-US" sz="1200"/>
                        <a:t>We will offer COBRA start date on the 1</a:t>
                      </a:r>
                      <a:r>
                        <a:rPr lang="en-US" sz="1200" baseline="30000"/>
                        <a:t>st</a:t>
                      </a:r>
                      <a:r>
                        <a:rPr lang="en-US" sz="1200"/>
                        <a:t> of the month following the event date</a:t>
                      </a:r>
                    </a:p>
                  </a:txBody>
                  <a:tcPr/>
                </a:tc>
                <a:extLst>
                  <a:ext uri="{0D108BD9-81ED-4DB2-BD59-A6C34878D82A}">
                    <a16:rowId xmlns:a16="http://schemas.microsoft.com/office/drawing/2014/main" val="1346843419"/>
                  </a:ext>
                </a:extLst>
              </a:tr>
            </a:tbl>
          </a:graphicData>
        </a:graphic>
      </p:graphicFrame>
    </p:spTree>
    <p:extLst>
      <p:ext uri="{BB962C8B-B14F-4D97-AF65-F5344CB8AC3E}">
        <p14:creationId xmlns:p14="http://schemas.microsoft.com/office/powerpoint/2010/main" val="1341525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1C662-8A63-0A81-A2B7-5ABB462B177F}"/>
              </a:ext>
            </a:extLst>
          </p:cNvPr>
          <p:cNvSpPr>
            <a:spLocks noGrp="1"/>
          </p:cNvSpPr>
          <p:nvPr>
            <p:ph type="title"/>
          </p:nvPr>
        </p:nvSpPr>
        <p:spPr>
          <a:xfrm>
            <a:off x="352168" y="183893"/>
            <a:ext cx="10515600" cy="928216"/>
          </a:xfrm>
        </p:spPr>
        <p:txBody>
          <a:bodyPr/>
          <a:lstStyle/>
          <a:p>
            <a:r>
              <a:rPr lang="en-US"/>
              <a:t>Inform</a:t>
            </a:r>
          </a:p>
        </p:txBody>
      </p:sp>
      <p:sp>
        <p:nvSpPr>
          <p:cNvPr id="6" name="TextBox 5">
            <a:extLst>
              <a:ext uri="{FF2B5EF4-FFF2-40B4-BE49-F238E27FC236}">
                <a16:creationId xmlns:a16="http://schemas.microsoft.com/office/drawing/2014/main" id="{BDA8B9FD-3F7C-269B-367F-E71BB9A56364}"/>
              </a:ext>
            </a:extLst>
          </p:cNvPr>
          <p:cNvSpPr txBox="1"/>
          <p:nvPr/>
        </p:nvSpPr>
        <p:spPr>
          <a:xfrm>
            <a:off x="461319" y="1227438"/>
            <a:ext cx="10618573" cy="5078313"/>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020307"/>
                </a:solidFill>
                <a:effectLst/>
                <a:uLnTx/>
                <a:uFillTx/>
                <a:latin typeface="Aptos" panose="02110004020202020204"/>
                <a:ea typeface="+mn-ea"/>
                <a:cs typeface="+mn-cs"/>
              </a:rPr>
              <a:t>All plans are defaulted to an end of month benefit termination type. FSA will be set up as event based. If you have plans with a different benefit termination type, please inform your Relationship Manager.</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020307"/>
                </a:solidFill>
                <a:effectLst/>
                <a:uLnTx/>
                <a:uFillTx/>
                <a:latin typeface="Aptos" panose="02110004020202020204"/>
                <a:ea typeface="+mn-ea"/>
                <a:cs typeface="+mn-cs"/>
              </a:rPr>
              <a:t>Plans with age banded rates are defaulted to renew at the beginning of the plan year based on age. Example: If the QB’s birthday is 7/5 and the plan year is 1/1, when will the rate increase? – Rate will increase 1/1/2026.</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020307"/>
                </a:solidFill>
                <a:effectLst/>
                <a:uLnTx/>
                <a:uFillTx/>
                <a:latin typeface="Aptos" panose="02110004020202020204"/>
                <a:ea typeface="+mn-ea"/>
                <a:cs typeface="+mn-cs"/>
              </a:rPr>
              <a:t>If a QB has already fed over to ThrivePass and additional plans are added at a later date, the processed report will show the QB as “Processed” however the plans will error out upon import since the QB is already in the system. The PEO will need to email ThrivePass to add the missing plans so a new specific Rights Notice can be sent out.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020307"/>
                </a:solidFill>
                <a:effectLst/>
                <a:uLnTx/>
                <a:uFillTx/>
                <a:latin typeface="Aptos" panose="02110004020202020204"/>
                <a:ea typeface="+mn-ea"/>
                <a:cs typeface="+mn-cs"/>
              </a:rPr>
              <a:t>If the event date is changed after the QB has been imported, a second profile will be created.  We look at SSN and event date to determine if a duplicate QB exists.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020307"/>
                </a:solidFill>
                <a:effectLst/>
                <a:uLnTx/>
                <a:uFillTx/>
                <a:latin typeface="Aptos" panose="02110004020202020204"/>
                <a:ea typeface="+mn-ea"/>
                <a:cs typeface="+mn-cs"/>
              </a:rPr>
              <a:t>If a PEO is unable to create a new plan and needs to update the plan description, ThrivePass must be made aware</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dirty="0">
                <a:ln>
                  <a:noFill/>
                </a:ln>
                <a:solidFill>
                  <a:srgbClr val="020307"/>
                </a:solidFill>
                <a:effectLst/>
                <a:uLnTx/>
                <a:uFillTx/>
                <a:latin typeface="Aptos" panose="02110004020202020204"/>
                <a:ea typeface="+mn-ea"/>
                <a:cs typeface="+mn-cs"/>
              </a:rPr>
              <a:t>All plans flagged as COBRA electable will be administered as federal COBRA. If you have plans with state continuation considerations, please inform ThrivePass at least 30 days in advance (if they don’t mirror federal COBRA)</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800" b="0" i="0" u="none" strike="noStrike" kern="1200" cap="none" spc="0" normalizeH="0" baseline="0" noProof="0" dirty="0">
              <a:ln>
                <a:noFill/>
              </a:ln>
              <a:solidFill>
                <a:srgbClr val="020307"/>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20307"/>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032972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1EA2E-B5C5-D4ED-DD7A-1D0E5C5DA927}"/>
              </a:ext>
            </a:extLst>
          </p:cNvPr>
          <p:cNvSpPr>
            <a:spLocks noGrp="1"/>
          </p:cNvSpPr>
          <p:nvPr>
            <p:ph type="title"/>
          </p:nvPr>
        </p:nvSpPr>
        <p:spPr>
          <a:xfrm>
            <a:off x="108858" y="0"/>
            <a:ext cx="11826468" cy="1325563"/>
          </a:xfrm>
        </p:spPr>
        <p:txBody>
          <a:bodyPr/>
          <a:lstStyle/>
          <a:p>
            <a:r>
              <a:rPr lang="en-US" sz="4000">
                <a:solidFill>
                  <a:schemeClr val="accent3"/>
                </a:solidFill>
              </a:rPr>
              <a:t>Best Practices</a:t>
            </a:r>
            <a:endParaRPr lang="en-US">
              <a:solidFill>
                <a:schemeClr val="accent1"/>
              </a:solidFill>
            </a:endParaRPr>
          </a:p>
        </p:txBody>
      </p:sp>
      <p:sp>
        <p:nvSpPr>
          <p:cNvPr id="10" name="AutoShape 8">
            <a:extLst>
              <a:ext uri="{FF2B5EF4-FFF2-40B4-BE49-F238E27FC236}">
                <a16:creationId xmlns:a16="http://schemas.microsoft.com/office/drawing/2014/main" id="{BE47C380-3136-9533-BF51-1647FFDA88FC}"/>
              </a:ext>
            </a:extLst>
          </p:cNvPr>
          <p:cNvSpPr>
            <a:spLocks noChangeAspect="1" noChangeArrowheads="1"/>
          </p:cNvSpPr>
          <p:nvPr/>
        </p:nvSpPr>
        <p:spPr bwMode="auto">
          <a:xfrm>
            <a:off x="6095999" y="3428999"/>
            <a:ext cx="3766457" cy="376645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20307"/>
              </a:solidFill>
              <a:effectLst/>
              <a:uLnTx/>
              <a:uFillTx/>
              <a:latin typeface="Aptos" panose="02110004020202020204"/>
              <a:ea typeface="+mn-ea"/>
              <a:cs typeface="+mn-cs"/>
            </a:endParaRPr>
          </a:p>
        </p:txBody>
      </p:sp>
      <p:sp>
        <p:nvSpPr>
          <p:cNvPr id="3" name="TextBox 2">
            <a:extLst>
              <a:ext uri="{FF2B5EF4-FFF2-40B4-BE49-F238E27FC236}">
                <a16:creationId xmlns:a16="http://schemas.microsoft.com/office/drawing/2014/main" id="{060959EF-A10D-E2DD-D97E-FC4F4A44E8E9}"/>
              </a:ext>
            </a:extLst>
          </p:cNvPr>
          <p:cNvSpPr txBox="1"/>
          <p:nvPr/>
        </p:nvSpPr>
        <p:spPr>
          <a:xfrm>
            <a:off x="517071" y="1196131"/>
            <a:ext cx="11566071" cy="5016758"/>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rPr>
              <a:t>Reconcile COBRA enrollments and terminations against your carrier invoices at least monthly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rPr>
              <a:t>Flag client sponsored plans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rPr>
              <a:t>Add client ID to </a:t>
            </a:r>
            <a:r>
              <a:rPr kumimoji="0" lang="en-US" sz="1600" b="0" i="0" u="none" strike="noStrike" kern="1200" cap="none" spc="0" normalizeH="0" baseline="0" noProof="0" dirty="0" err="1">
                <a:ln>
                  <a:noFill/>
                </a:ln>
                <a:solidFill>
                  <a:srgbClr val="020307"/>
                </a:solidFill>
                <a:effectLst/>
                <a:uLnTx/>
                <a:uFillTx/>
                <a:latin typeface="Aptos" panose="02110004020202020204"/>
                <a:ea typeface="+mn-ea"/>
                <a:cs typeface="+mn-cs"/>
              </a:rPr>
              <a:t>PayeeID</a:t>
            </a:r>
            <a:r>
              <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rPr>
              <a:t> for all CSP </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rPr>
              <a:t>Add COBRA eligibility contacts under </a:t>
            </a:r>
            <a:r>
              <a:rPr kumimoji="0" lang="en-US" sz="1600" b="0" i="0" u="none" strike="noStrike" kern="1200" cap="none" spc="0" normalizeH="0" baseline="0" noProof="0" dirty="0" err="1">
                <a:ln>
                  <a:noFill/>
                </a:ln>
                <a:solidFill>
                  <a:srgbClr val="020307"/>
                </a:solidFill>
                <a:effectLst/>
                <a:uLnTx/>
                <a:uFillTx/>
                <a:latin typeface="Aptos" panose="02110004020202020204"/>
                <a:ea typeface="+mn-ea"/>
                <a:cs typeface="+mn-cs"/>
              </a:rPr>
              <a:t>PayeeID</a:t>
            </a:r>
            <a:r>
              <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rPr>
              <a:t> email field</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rPr>
              <a:t>Life Event Code created for Divorce/Legal Separation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rPr>
              <a:t>Termination Reason Code for Client Transfer and Client Termination</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rPr>
              <a:t>Adding a new carrier? Please share what requirements the carrier might have for carrier notifications (terminations, enrollments, urgent reinstates, etc.) </a:t>
            </a:r>
          </a:p>
          <a:p>
            <a:pPr marL="800100" marR="0" lvl="1" indent="-342900" algn="l" defTabSz="914400" rtl="0" eaLnBrk="1" fontAlgn="auto" latinLnBrk="0" hangingPunct="1">
              <a:lnSpc>
                <a:spcPct val="100000"/>
              </a:lnSpc>
              <a:spcBef>
                <a:spcPts val="0"/>
              </a:spcBef>
              <a:spcAft>
                <a:spcPts val="0"/>
              </a:spcAft>
              <a:buClrTx/>
              <a:buSzTx/>
              <a:buFont typeface="+mj-lt"/>
              <a:buAutoNum type="alphaLcPeriod"/>
              <a:tabLst/>
              <a:defRPr/>
            </a:pPr>
            <a:r>
              <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rPr>
              <a:t>Example: special identifiers, group codes and plan structures </a:t>
            </a:r>
          </a:p>
          <a:p>
            <a:pPr marR="0" lvl="1" algn="l" defTabSz="914400" rtl="0" eaLnBrk="1" fontAlgn="auto" latinLnBrk="0" hangingPunct="1">
              <a:lnSpc>
                <a:spcPct val="100000"/>
              </a:lnSpc>
              <a:spcBef>
                <a:spcPts val="0"/>
              </a:spcBef>
              <a:spcAft>
                <a:spcPts val="0"/>
              </a:spcAft>
              <a:buClrTx/>
              <a:buSzTx/>
              <a:tabLst/>
              <a:defRPr/>
            </a:pPr>
            <a:endPar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rPr>
              <a:t>Populate the Plan Renewal Month for plan year renewal tracking purposes. Please note that the Plan Renewal Date fields are set up at the client level and at the global plan level. The one at the client level would be looked at first and then if not existent, we will default to the one on the global plan level.</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srgbClr val="020307"/>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988480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790D8-EA96-885B-F5B7-4E06873D91E2}"/>
              </a:ext>
            </a:extLst>
          </p:cNvPr>
          <p:cNvSpPr>
            <a:spLocks noGrp="1"/>
          </p:cNvSpPr>
          <p:nvPr>
            <p:ph type="title"/>
          </p:nvPr>
        </p:nvSpPr>
        <p:spPr/>
        <p:txBody>
          <a:bodyPr/>
          <a:lstStyle/>
          <a:p>
            <a:r>
              <a:rPr lang="en-US"/>
              <a:t>Mapping Overview</a:t>
            </a:r>
          </a:p>
        </p:txBody>
      </p:sp>
      <p:sp>
        <p:nvSpPr>
          <p:cNvPr id="5" name="TextBox 4">
            <a:extLst>
              <a:ext uri="{FF2B5EF4-FFF2-40B4-BE49-F238E27FC236}">
                <a16:creationId xmlns:a16="http://schemas.microsoft.com/office/drawing/2014/main" id="{70A67691-EA0B-1226-9CD4-BF1A4DD72053}"/>
              </a:ext>
            </a:extLst>
          </p:cNvPr>
          <p:cNvSpPr txBox="1"/>
          <p:nvPr/>
        </p:nvSpPr>
        <p:spPr>
          <a:xfrm>
            <a:off x="1005016" y="1540476"/>
            <a:ext cx="10074876" cy="357020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20307"/>
                </a:solidFill>
                <a:effectLst/>
                <a:uLnTx/>
                <a:uFillTx/>
                <a:latin typeface="Aptos" panose="02110004020202020204"/>
                <a:ea typeface="+mn-ea"/>
                <a:cs typeface="+mn-cs"/>
              </a:rPr>
              <a:t>Mapping is provided during implementation and maintained by PEO</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20307"/>
                </a:solidFill>
                <a:effectLst/>
                <a:uLnTx/>
                <a:uFillTx/>
                <a:latin typeface="Aptos" panose="02110004020202020204"/>
                <a:ea typeface="+mn-ea"/>
                <a:cs typeface="+mn-cs"/>
              </a:rPr>
              <a:t>General information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20307"/>
                </a:solidFill>
                <a:effectLst/>
                <a:uLnTx/>
                <a:uFillTx/>
                <a:latin typeface="Aptos" panose="02110004020202020204"/>
                <a:ea typeface="+mn-ea"/>
                <a:cs typeface="+mn-cs"/>
              </a:rPr>
              <a:t>Life Event Codes – ensure that a code is created for Divorce/Legal Separation</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20307"/>
                </a:solidFill>
                <a:effectLst/>
                <a:uLnTx/>
                <a:uFillTx/>
                <a:latin typeface="Aptos" panose="02110004020202020204"/>
                <a:ea typeface="+mn-ea"/>
                <a:cs typeface="+mn-cs"/>
              </a:rPr>
              <a:t>Termination Reason Codes – identify those codes that should not be COBRA eligible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20307"/>
                </a:solidFill>
                <a:effectLst/>
                <a:uLnTx/>
                <a:uFillTx/>
                <a:latin typeface="Aptos" panose="02110004020202020204"/>
                <a:ea typeface="+mn-ea"/>
                <a:cs typeface="+mn-cs"/>
              </a:rPr>
              <a:t>Relationship Type</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20307"/>
                </a:solidFill>
                <a:effectLst/>
                <a:uLnTx/>
                <a:uFillTx/>
                <a:latin typeface="Aptos" panose="02110004020202020204"/>
                <a:ea typeface="+mn-ea"/>
                <a:cs typeface="+mn-cs"/>
              </a:rPr>
              <a:t>FSA Types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20307"/>
                </a:solidFill>
                <a:effectLst/>
                <a:uLnTx/>
                <a:uFillTx/>
                <a:latin typeface="Aptos" panose="02110004020202020204"/>
                <a:ea typeface="+mn-ea"/>
                <a:cs typeface="+mn-cs"/>
              </a:rPr>
              <a:t>Rate Structure </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20307"/>
                </a:solidFill>
                <a:effectLst/>
                <a:uLnTx/>
                <a:uFillTx/>
                <a:latin typeface="Aptos" panose="02110004020202020204"/>
                <a:ea typeface="+mn-ea"/>
                <a:cs typeface="+mn-cs"/>
              </a:rPr>
              <a:t>If the PEO is using Rate Groups for rate bands, we required a B/P in the naming convention of the Rate Group (at the beginning or end).  </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20307"/>
                </a:solidFill>
                <a:effectLst/>
                <a:uLnTx/>
                <a:uFillTx/>
                <a:latin typeface="Aptos" panose="02110004020202020204"/>
                <a:ea typeface="+mn-ea"/>
                <a:cs typeface="+mn-cs"/>
              </a:rPr>
              <a:t>If the PEO is using Risk Factors for rate bands, no action is needed.</a:t>
            </a:r>
          </a:p>
          <a:p>
            <a:pPr marL="1200150" marR="0" lvl="2"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20307"/>
                </a:solidFill>
                <a:effectLst/>
                <a:uLnTx/>
                <a:uFillTx/>
                <a:latin typeface="Aptos" panose="02110004020202020204"/>
                <a:ea typeface="+mn-ea"/>
                <a:cs typeface="+mn-cs"/>
              </a:rPr>
              <a:t>Age banded rates will be set up to determine age of the member at their Birthday. </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20307"/>
                </a:solidFill>
                <a:effectLst/>
                <a:uLnTx/>
                <a:uFillTx/>
                <a:latin typeface="Aptos" panose="02110004020202020204"/>
                <a:ea typeface="+mn-ea"/>
                <a:cs typeface="+mn-cs"/>
              </a:rPr>
              <a:t>Coverage Tiers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20307"/>
                </a:solidFill>
                <a:effectLst/>
                <a:uLnTx/>
                <a:uFillTx/>
                <a:latin typeface="Aptos" panose="02110004020202020204"/>
                <a:ea typeface="+mn-ea"/>
                <a:cs typeface="+mn-cs"/>
              </a:rPr>
              <a:t>Employee Type Codes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20307"/>
              </a:solidFill>
              <a:effectLst/>
              <a:uLnTx/>
              <a:uFillTx/>
              <a:latin typeface="Aptos" panose="02110004020202020204"/>
              <a:ea typeface="+mn-ea"/>
              <a:cs typeface="+mn-cs"/>
            </a:endParaRPr>
          </a:p>
        </p:txBody>
      </p:sp>
    </p:spTree>
    <p:extLst>
      <p:ext uri="{BB962C8B-B14F-4D97-AF65-F5344CB8AC3E}">
        <p14:creationId xmlns:p14="http://schemas.microsoft.com/office/powerpoint/2010/main" val="3438260528"/>
      </p:ext>
    </p:extLst>
  </p:cSld>
  <p:clrMapOvr>
    <a:masterClrMapping/>
  </p:clrMapOvr>
</p:sld>
</file>

<file path=ppt/theme/theme1.xml><?xml version="1.0" encoding="utf-8"?>
<a:theme xmlns:a="http://schemas.openxmlformats.org/drawingml/2006/main" name="1_Office Theme">
  <a:themeElements>
    <a:clrScheme name="ThrivePass">
      <a:dk1>
        <a:srgbClr val="020307"/>
      </a:dk1>
      <a:lt1>
        <a:srgbClr val="FEFFFF"/>
      </a:lt1>
      <a:dk2>
        <a:srgbClr val="5E5F68"/>
      </a:dk2>
      <a:lt2>
        <a:srgbClr val="E9E9E9"/>
      </a:lt2>
      <a:accent1>
        <a:srgbClr val="4C59EA"/>
      </a:accent1>
      <a:accent2>
        <a:srgbClr val="343CA0"/>
      </a:accent2>
      <a:accent3>
        <a:srgbClr val="272E78"/>
      </a:accent3>
      <a:accent4>
        <a:srgbClr val="FEE770"/>
      </a:accent4>
      <a:accent5>
        <a:srgbClr val="EFEFF7"/>
      </a:accent5>
      <a:accent6>
        <a:srgbClr val="76C673"/>
      </a:accent6>
      <a:hlink>
        <a:srgbClr val="4C5AE9"/>
      </a:hlink>
      <a:folHlink>
        <a:srgbClr val="282D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TotalTime>
  <Words>1305</Words>
  <Application>Microsoft Office PowerPoint</Application>
  <PresentationFormat>Widescreen</PresentationFormat>
  <Paragraphs>107</Paragraphs>
  <Slides>7</Slides>
  <Notes>1</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1_Office Theme</vt:lpstr>
      <vt:lpstr>Responsibilities of ThrivePass.</vt:lpstr>
      <vt:lpstr>Responsibilities of the PEO.</vt:lpstr>
      <vt:lpstr>COBRA Requirements</vt:lpstr>
      <vt:lpstr>Effect, if these requirements don’t happen</vt:lpstr>
      <vt:lpstr>Inform</vt:lpstr>
      <vt:lpstr>Best Practices</vt:lpstr>
      <vt:lpstr>Mapping 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Rochelle Thompson</dc:creator>
  <cp:lastModifiedBy>Rochelle Thompson</cp:lastModifiedBy>
  <cp:revision>2</cp:revision>
  <dcterms:created xsi:type="dcterms:W3CDTF">2026-08-12T14:31:08Z</dcterms:created>
  <dcterms:modified xsi:type="dcterms:W3CDTF">2026-09-14T16:53:22Z</dcterms:modified>
</cp:coreProperties>
</file>